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47"/>
  </p:notesMasterIdLst>
  <p:sldIdLst>
    <p:sldId id="256" r:id="rId3"/>
    <p:sldId id="257" r:id="rId4"/>
    <p:sldId id="313" r:id="rId5"/>
    <p:sldId id="259" r:id="rId6"/>
    <p:sldId id="307" r:id="rId7"/>
    <p:sldId id="309" r:id="rId8"/>
    <p:sldId id="258" r:id="rId9"/>
    <p:sldId id="310" r:id="rId10"/>
    <p:sldId id="261" r:id="rId11"/>
    <p:sldId id="297" r:id="rId12"/>
    <p:sldId id="260" r:id="rId13"/>
    <p:sldId id="293" r:id="rId14"/>
    <p:sldId id="271" r:id="rId15"/>
    <p:sldId id="272" r:id="rId16"/>
    <p:sldId id="276" r:id="rId17"/>
    <p:sldId id="275" r:id="rId18"/>
    <p:sldId id="277" r:id="rId19"/>
    <p:sldId id="274" r:id="rId20"/>
    <p:sldId id="273" r:id="rId21"/>
    <p:sldId id="278" r:id="rId22"/>
    <p:sldId id="290" r:id="rId23"/>
    <p:sldId id="280" r:id="rId24"/>
    <p:sldId id="281" r:id="rId25"/>
    <p:sldId id="282" r:id="rId26"/>
    <p:sldId id="311" r:id="rId27"/>
    <p:sldId id="262" r:id="rId28"/>
    <p:sldId id="304" r:id="rId29"/>
    <p:sldId id="298" r:id="rId30"/>
    <p:sldId id="299" r:id="rId31"/>
    <p:sldId id="301" r:id="rId32"/>
    <p:sldId id="305" r:id="rId33"/>
    <p:sldId id="312" r:id="rId34"/>
    <p:sldId id="284" r:id="rId35"/>
    <p:sldId id="302" r:id="rId36"/>
    <p:sldId id="286" r:id="rId37"/>
    <p:sldId id="292" r:id="rId38"/>
    <p:sldId id="294" r:id="rId39"/>
    <p:sldId id="295" r:id="rId40"/>
    <p:sldId id="296" r:id="rId41"/>
    <p:sldId id="308" r:id="rId42"/>
    <p:sldId id="288" r:id="rId43"/>
    <p:sldId id="291" r:id="rId44"/>
    <p:sldId id="303" r:id="rId45"/>
    <p:sldId id="270"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entury Gothic" panose="020B0502020202020204" pitchFamily="34" charset="0"/>
      <p:regular r:id="rId54"/>
      <p:bold r:id="rId55"/>
      <p:italic r:id="rId56"/>
      <p:boldItalic r:id="rId57"/>
    </p:embeddedFont>
    <p:embeddedFont>
      <p:font typeface="Corbel" panose="020B0503020204020204" pitchFamily="34" charset="0"/>
      <p:regular r:id="rId58"/>
      <p:bold r:id="rId59"/>
      <p:italic r:id="rId60"/>
      <p:boldItalic r:id="rId61"/>
    </p:embeddedFont>
    <p:embeddedFont>
      <p:font typeface="Raleway" panose="020B0503030101060003"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71E77830-ED68-4EAF-A346-3099CF2EF1DA}">
          <p14:sldIdLst>
            <p14:sldId id="256"/>
            <p14:sldId id="257"/>
          </p14:sldIdLst>
        </p14:section>
        <p14:section name="Introduction" id="{D88F0E45-FB30-409D-94F4-D8AC946065D3}">
          <p14:sldIdLst>
            <p14:sldId id="313"/>
            <p14:sldId id="259"/>
            <p14:sldId id="307"/>
            <p14:sldId id="309"/>
            <p14:sldId id="258"/>
          </p14:sldIdLst>
        </p14:section>
        <p14:section name="Kit de montage" id="{A864A39C-5BA3-44B0-8BE2-CBCE336C765B}">
          <p14:sldIdLst>
            <p14:sldId id="310"/>
            <p14:sldId id="261"/>
            <p14:sldId id="297"/>
            <p14:sldId id="260"/>
            <p14:sldId id="293"/>
            <p14:sldId id="271"/>
            <p14:sldId id="272"/>
            <p14:sldId id="276"/>
            <p14:sldId id="275"/>
            <p14:sldId id="277"/>
            <p14:sldId id="274"/>
            <p14:sldId id="273"/>
            <p14:sldId id="278"/>
            <p14:sldId id="290"/>
            <p14:sldId id="280"/>
            <p14:sldId id="281"/>
            <p14:sldId id="282"/>
          </p14:sldIdLst>
        </p14:section>
        <p14:section name="PV vérif" id="{00503699-3E47-4DAD-91A9-739547EB0F81}">
          <p14:sldIdLst>
            <p14:sldId id="311"/>
            <p14:sldId id="262"/>
            <p14:sldId id="304"/>
            <p14:sldId id="298"/>
            <p14:sldId id="299"/>
            <p14:sldId id="301"/>
            <p14:sldId id="305"/>
          </p14:sldIdLst>
        </p14:section>
        <p14:section name="Stratégie d'intégration" id="{3F3F4E20-6007-4EA0-A987-D68DCC54C97B}">
          <p14:sldIdLst>
            <p14:sldId id="312"/>
            <p14:sldId id="284"/>
            <p14:sldId id="302"/>
            <p14:sldId id="286"/>
            <p14:sldId id="292"/>
            <p14:sldId id="294"/>
            <p14:sldId id="295"/>
            <p14:sldId id="296"/>
            <p14:sldId id="308"/>
            <p14:sldId id="288"/>
            <p14:sldId id="291"/>
            <p14:sldId id="303"/>
          </p14:sldIdLst>
        </p14:section>
        <p14:section name="Conclusion" id="{AD589727-40BC-4BAC-BE27-AB771B9D6063}">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84"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Gameiro%20Nicolas\Documents\EPSA\STUF2019\ZZ_R&#233;f&#233;rentiel_Standard_De_Production.xlsm"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Gameiro%20Nicolas\Documents\EPSA\Intergen\03_Optimus\01_Documents%20Projet\01_Documents%20Organisation\04_Gantt_Int&#233;gration\Planning%20Int&#233;gr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r-FR" sz="2800">
                <a:solidFill>
                  <a:srgbClr val="FF0000"/>
                </a:solidFill>
                <a:latin typeface="Century Gothic" panose="020B0502020202020204" pitchFamily="34" charset="0"/>
              </a:rPr>
              <a:t>Statistiques Fabrication</a:t>
            </a:r>
          </a:p>
        </c:rich>
      </c:tx>
      <c:layout>
        <c:manualLayout>
          <c:xMode val="edge"/>
          <c:yMode val="edge"/>
          <c:x val="3.0567577330462715E-2"/>
          <c:y val="1.678657074340527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view3D>
      <c:rotX val="20"/>
      <c:rotY val="40"/>
      <c:depthPercent val="12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1163919663657247E-2"/>
          <c:y val="0.19527710115372268"/>
          <c:w val="0.85356459289833519"/>
          <c:h val="0.59775505507808979"/>
        </c:manualLayout>
      </c:layout>
      <c:bar3DChart>
        <c:barDir val="col"/>
        <c:grouping val="standard"/>
        <c:varyColors val="0"/>
        <c:ser>
          <c:idx val="0"/>
          <c:order val="0"/>
          <c:tx>
            <c:strRef>
              <c:f>Statistiques!$B$5</c:f>
              <c:strCache>
                <c:ptCount val="1"/>
                <c:pt idx="0">
                  <c:v>La Mache Laser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Statistiques!$A$6:$A$16</c:f>
              <c:strCache>
                <c:ptCount val="11"/>
                <c:pt idx="0">
                  <c:v>Pas de MEP</c:v>
                </c:pt>
                <c:pt idx="1">
                  <c:v>MEP en cours</c:v>
                </c:pt>
                <c:pt idx="2">
                  <c:v>MEP terminée à vérifier </c:v>
                </c:pt>
                <c:pt idx="3">
                  <c:v>MEP vérifiée</c:v>
                </c:pt>
                <c:pt idx="4">
                  <c:v>Brut approvisionné</c:v>
                </c:pt>
                <c:pt idx="5">
                  <c:v>MEP validée</c:v>
                </c:pt>
                <c:pt idx="6">
                  <c:v>En production</c:v>
                </c:pt>
                <c:pt idx="7">
                  <c:v>Production terminée</c:v>
                </c:pt>
                <c:pt idx="8">
                  <c:v>Pièce vérifiée</c:v>
                </c:pt>
                <c:pt idx="9">
                  <c:v>Pièce pesée</c:v>
                </c:pt>
                <c:pt idx="10">
                  <c:v>En kit de montage</c:v>
                </c:pt>
              </c:strCache>
            </c:strRef>
          </c:cat>
          <c:val>
            <c:numRef>
              <c:f>Statistiques!$B$6:$B$16</c:f>
              <c:numCache>
                <c:formatCode>General</c:formatCode>
                <c:ptCount val="11"/>
                <c:pt idx="0">
                  <c:v>#N/A</c:v>
                </c:pt>
                <c:pt idx="1">
                  <c:v>#N/A</c:v>
                </c:pt>
                <c:pt idx="2">
                  <c:v>#N/A</c:v>
                </c:pt>
                <c:pt idx="3">
                  <c:v>#N/A</c:v>
                </c:pt>
                <c:pt idx="4">
                  <c:v>#N/A</c:v>
                </c:pt>
                <c:pt idx="5">
                  <c:v>#N/A</c:v>
                </c:pt>
                <c:pt idx="6">
                  <c:v>28</c:v>
                </c:pt>
                <c:pt idx="7">
                  <c:v>#N/A</c:v>
                </c:pt>
                <c:pt idx="8">
                  <c:v>51</c:v>
                </c:pt>
                <c:pt idx="9">
                  <c:v>#N/A</c:v>
                </c:pt>
                <c:pt idx="10">
                  <c:v>#N/A</c:v>
                </c:pt>
              </c:numCache>
            </c:numRef>
          </c:val>
          <c:extLst>
            <c:ext xmlns:c16="http://schemas.microsoft.com/office/drawing/2014/chart" uri="{C3380CC4-5D6E-409C-BE32-E72D297353CC}">
              <c16:uniqueId val="{00000000-FE0D-405C-97CD-911ECB994906}"/>
            </c:ext>
          </c:extLst>
        </c:ser>
        <c:ser>
          <c:idx val="1"/>
          <c:order val="1"/>
          <c:tx>
            <c:strRef>
              <c:f>Statistiques!$C$5</c:f>
              <c:strCache>
                <c:ptCount val="1"/>
                <c:pt idx="0">
                  <c:v>Boisard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Statistiques!$A$6:$A$16</c:f>
              <c:strCache>
                <c:ptCount val="11"/>
                <c:pt idx="0">
                  <c:v>Pas de MEP</c:v>
                </c:pt>
                <c:pt idx="1">
                  <c:v>MEP en cours</c:v>
                </c:pt>
                <c:pt idx="2">
                  <c:v>MEP terminée à vérifier </c:v>
                </c:pt>
                <c:pt idx="3">
                  <c:v>MEP vérifiée</c:v>
                </c:pt>
                <c:pt idx="4">
                  <c:v>Brut approvisionné</c:v>
                </c:pt>
                <c:pt idx="5">
                  <c:v>MEP validée</c:v>
                </c:pt>
                <c:pt idx="6">
                  <c:v>En production</c:v>
                </c:pt>
                <c:pt idx="7">
                  <c:v>Production terminée</c:v>
                </c:pt>
                <c:pt idx="8">
                  <c:v>Pièce vérifiée</c:v>
                </c:pt>
                <c:pt idx="9">
                  <c:v>Pièce pesée</c:v>
                </c:pt>
                <c:pt idx="10">
                  <c:v>En kit de montage</c:v>
                </c:pt>
              </c:strCache>
            </c:strRef>
          </c:cat>
          <c:val>
            <c:numRef>
              <c:f>Statistiques!$C$6:$C$16</c:f>
              <c:numCache>
                <c:formatCode>General</c:formatCode>
                <c:ptCount val="11"/>
                <c:pt idx="0">
                  <c:v>#N/A</c:v>
                </c:pt>
                <c:pt idx="1">
                  <c:v>#N/A</c:v>
                </c:pt>
                <c:pt idx="2">
                  <c:v>#N/A</c:v>
                </c:pt>
                <c:pt idx="3">
                  <c:v>#N/A</c:v>
                </c:pt>
                <c:pt idx="4">
                  <c:v>#N/A</c:v>
                </c:pt>
                <c:pt idx="5">
                  <c:v>#N/A</c:v>
                </c:pt>
                <c:pt idx="6">
                  <c:v>#N/A</c:v>
                </c:pt>
                <c:pt idx="7">
                  <c:v>#N/A</c:v>
                </c:pt>
                <c:pt idx="8">
                  <c:v>#N/A</c:v>
                </c:pt>
                <c:pt idx="9">
                  <c:v>8</c:v>
                </c:pt>
                <c:pt idx="10">
                  <c:v>#N/A</c:v>
                </c:pt>
              </c:numCache>
            </c:numRef>
          </c:val>
          <c:extLst>
            <c:ext xmlns:c16="http://schemas.microsoft.com/office/drawing/2014/chart" uri="{C3380CC4-5D6E-409C-BE32-E72D297353CC}">
              <c16:uniqueId val="{00000001-FE0D-405C-97CD-911ECB994906}"/>
            </c:ext>
          </c:extLst>
        </c:ser>
        <c:ser>
          <c:idx val="2"/>
          <c:order val="2"/>
          <c:tx>
            <c:strRef>
              <c:f>Statistiques!$D$5</c:f>
              <c:strCache>
                <c:ptCount val="1"/>
                <c:pt idx="0">
                  <c:v>La Mache Prod</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Statistiques!$A$6:$A$16</c:f>
              <c:strCache>
                <c:ptCount val="11"/>
                <c:pt idx="0">
                  <c:v>Pas de MEP</c:v>
                </c:pt>
                <c:pt idx="1">
                  <c:v>MEP en cours</c:v>
                </c:pt>
                <c:pt idx="2">
                  <c:v>MEP terminée à vérifier </c:v>
                </c:pt>
                <c:pt idx="3">
                  <c:v>MEP vérifiée</c:v>
                </c:pt>
                <c:pt idx="4">
                  <c:v>Brut approvisionné</c:v>
                </c:pt>
                <c:pt idx="5">
                  <c:v>MEP validée</c:v>
                </c:pt>
                <c:pt idx="6">
                  <c:v>En production</c:v>
                </c:pt>
                <c:pt idx="7">
                  <c:v>Production terminée</c:v>
                </c:pt>
                <c:pt idx="8">
                  <c:v>Pièce vérifiée</c:v>
                </c:pt>
                <c:pt idx="9">
                  <c:v>Pièce pesée</c:v>
                </c:pt>
                <c:pt idx="10">
                  <c:v>En kit de montage</c:v>
                </c:pt>
              </c:strCache>
            </c:strRef>
          </c:cat>
          <c:val>
            <c:numRef>
              <c:f>Statistiques!$D$6:$D$16</c:f>
              <c:numCache>
                <c:formatCode>General</c:formatCode>
                <c:ptCount val="11"/>
                <c:pt idx="0">
                  <c:v>1</c:v>
                </c:pt>
                <c:pt idx="1">
                  <c:v>#N/A</c:v>
                </c:pt>
                <c:pt idx="2">
                  <c:v>#N/A</c:v>
                </c:pt>
                <c:pt idx="3">
                  <c:v>#N/A</c:v>
                </c:pt>
                <c:pt idx="4">
                  <c:v>#N/A</c:v>
                </c:pt>
                <c:pt idx="5">
                  <c:v>#N/A</c:v>
                </c:pt>
                <c:pt idx="6">
                  <c:v>1</c:v>
                </c:pt>
                <c:pt idx="7">
                  <c:v>#N/A</c:v>
                </c:pt>
                <c:pt idx="8">
                  <c:v>15</c:v>
                </c:pt>
                <c:pt idx="9">
                  <c:v>#N/A</c:v>
                </c:pt>
                <c:pt idx="10">
                  <c:v>#N/A</c:v>
                </c:pt>
              </c:numCache>
            </c:numRef>
          </c:val>
          <c:extLst>
            <c:ext xmlns:c16="http://schemas.microsoft.com/office/drawing/2014/chart" uri="{C3380CC4-5D6E-409C-BE32-E72D297353CC}">
              <c16:uniqueId val="{00000002-FE0D-405C-97CD-911ECB994906}"/>
            </c:ext>
          </c:extLst>
        </c:ser>
        <c:ser>
          <c:idx val="3"/>
          <c:order val="3"/>
          <c:tx>
            <c:strRef>
              <c:f>Statistiques!$E$5</c:f>
              <c:strCache>
                <c:ptCount val="1"/>
                <c:pt idx="0">
                  <c:v>Alpen'Tech</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Statistiques!$A$6:$A$16</c:f>
              <c:strCache>
                <c:ptCount val="11"/>
                <c:pt idx="0">
                  <c:v>Pas de MEP</c:v>
                </c:pt>
                <c:pt idx="1">
                  <c:v>MEP en cours</c:v>
                </c:pt>
                <c:pt idx="2">
                  <c:v>MEP terminée à vérifier </c:v>
                </c:pt>
                <c:pt idx="3">
                  <c:v>MEP vérifiée</c:v>
                </c:pt>
                <c:pt idx="4">
                  <c:v>Brut approvisionné</c:v>
                </c:pt>
                <c:pt idx="5">
                  <c:v>MEP validée</c:v>
                </c:pt>
                <c:pt idx="6">
                  <c:v>En production</c:v>
                </c:pt>
                <c:pt idx="7">
                  <c:v>Production terminée</c:v>
                </c:pt>
                <c:pt idx="8">
                  <c:v>Pièce vérifiée</c:v>
                </c:pt>
                <c:pt idx="9">
                  <c:v>Pièce pesée</c:v>
                </c:pt>
                <c:pt idx="10">
                  <c:v>En kit de montage</c:v>
                </c:pt>
              </c:strCache>
            </c:strRef>
          </c:cat>
          <c:val>
            <c:numRef>
              <c:f>Statistiques!$E$6:$E$16</c:f>
              <c:numCache>
                <c:formatCode>General</c:formatCode>
                <c:ptCount val="11"/>
                <c:pt idx="0">
                  <c:v>#N/A</c:v>
                </c:pt>
                <c:pt idx="1">
                  <c:v>#N/A</c:v>
                </c:pt>
                <c:pt idx="2">
                  <c:v>#N/A</c:v>
                </c:pt>
                <c:pt idx="3">
                  <c:v>#N/A</c:v>
                </c:pt>
                <c:pt idx="4">
                  <c:v>#N/A</c:v>
                </c:pt>
                <c:pt idx="5">
                  <c:v>#N/A</c:v>
                </c:pt>
                <c:pt idx="6">
                  <c:v>#N/A</c:v>
                </c:pt>
                <c:pt idx="7">
                  <c:v>#N/A</c:v>
                </c:pt>
                <c:pt idx="8">
                  <c:v>6</c:v>
                </c:pt>
                <c:pt idx="9">
                  <c:v>#N/A</c:v>
                </c:pt>
                <c:pt idx="10">
                  <c:v>#N/A</c:v>
                </c:pt>
              </c:numCache>
            </c:numRef>
          </c:val>
          <c:extLst>
            <c:ext xmlns:c16="http://schemas.microsoft.com/office/drawing/2014/chart" uri="{C3380CC4-5D6E-409C-BE32-E72D297353CC}">
              <c16:uniqueId val="{00000003-FE0D-405C-97CD-911ECB994906}"/>
            </c:ext>
          </c:extLst>
        </c:ser>
        <c:dLbls>
          <c:showLegendKey val="0"/>
          <c:showVal val="1"/>
          <c:showCatName val="0"/>
          <c:showSerName val="0"/>
          <c:showPercent val="0"/>
          <c:showBubbleSize val="0"/>
        </c:dLbls>
        <c:gapWidth val="100"/>
        <c:shape val="box"/>
        <c:axId val="1609674592"/>
        <c:axId val="1443145008"/>
        <c:axId val="1624804016"/>
      </c:bar3DChart>
      <c:catAx>
        <c:axId val="16096745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443145008"/>
        <c:crosses val="autoZero"/>
        <c:auto val="1"/>
        <c:lblAlgn val="ctr"/>
        <c:lblOffset val="100"/>
        <c:noMultiLvlLbl val="0"/>
      </c:catAx>
      <c:valAx>
        <c:axId val="14431450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609674592"/>
        <c:crosses val="autoZero"/>
        <c:crossBetween val="between"/>
      </c:valAx>
      <c:serAx>
        <c:axId val="1624804016"/>
        <c:scaling>
          <c:orientation val="minMax"/>
        </c:scaling>
        <c:delete val="0"/>
        <c:axPos val="b"/>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1443145008"/>
        <c:crosses val="autoZero"/>
      </c:serAx>
      <c:spPr>
        <a:noFill/>
        <a:ln>
          <a:noFill/>
        </a:ln>
        <a:effectLst/>
      </c:spPr>
    </c:plotArea>
    <c:legend>
      <c:legendPos val="t"/>
      <c:layout>
        <c:manualLayout>
          <c:xMode val="edge"/>
          <c:yMode val="edge"/>
          <c:x val="0.17689921387307767"/>
          <c:y val="0.13052757793764988"/>
          <c:w val="0.64620157225384467"/>
          <c:h val="5.496157404784833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fr-F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fr-FR"/>
              <a:t>Pièces intégrées sur le véhicule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lineChart>
        <c:grouping val="standard"/>
        <c:varyColors val="0"/>
        <c:ser>
          <c:idx val="0"/>
          <c:order val="0"/>
          <c:tx>
            <c:strRef>
              <c:f>Diagramme_Intégration!$C$1</c:f>
              <c:strCache>
                <c:ptCount val="1"/>
                <c:pt idx="0">
                  <c:v>Total Cumulé</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Diagramme_Intégration!$A$2:$A$27</c:f>
              <c:numCache>
                <c:formatCode>m/d/yyyy</c:formatCode>
                <c:ptCount val="26"/>
                <c:pt idx="0">
                  <c:v>43540</c:v>
                </c:pt>
                <c:pt idx="1">
                  <c:v>43541</c:v>
                </c:pt>
                <c:pt idx="2">
                  <c:v>43542</c:v>
                </c:pt>
                <c:pt idx="3">
                  <c:v>43543</c:v>
                </c:pt>
                <c:pt idx="4">
                  <c:v>43544</c:v>
                </c:pt>
                <c:pt idx="5">
                  <c:v>43545</c:v>
                </c:pt>
                <c:pt idx="6">
                  <c:v>43546</c:v>
                </c:pt>
                <c:pt idx="7">
                  <c:v>43547</c:v>
                </c:pt>
                <c:pt idx="8">
                  <c:v>43548</c:v>
                </c:pt>
                <c:pt idx="9">
                  <c:v>43549</c:v>
                </c:pt>
                <c:pt idx="10">
                  <c:v>43550</c:v>
                </c:pt>
                <c:pt idx="11">
                  <c:v>43551</c:v>
                </c:pt>
                <c:pt idx="12">
                  <c:v>43552</c:v>
                </c:pt>
                <c:pt idx="13">
                  <c:v>43553</c:v>
                </c:pt>
                <c:pt idx="14">
                  <c:v>43554</c:v>
                </c:pt>
                <c:pt idx="15">
                  <c:v>43555</c:v>
                </c:pt>
                <c:pt idx="16">
                  <c:v>43556</c:v>
                </c:pt>
                <c:pt idx="17">
                  <c:v>43557</c:v>
                </c:pt>
                <c:pt idx="18">
                  <c:v>43558</c:v>
                </c:pt>
                <c:pt idx="19">
                  <c:v>43559</c:v>
                </c:pt>
                <c:pt idx="20">
                  <c:v>43560</c:v>
                </c:pt>
                <c:pt idx="21">
                  <c:v>43561</c:v>
                </c:pt>
                <c:pt idx="22">
                  <c:v>43562</c:v>
                </c:pt>
                <c:pt idx="23">
                  <c:v>43563</c:v>
                </c:pt>
                <c:pt idx="24">
                  <c:v>43564</c:v>
                </c:pt>
                <c:pt idx="25">
                  <c:v>43565</c:v>
                </c:pt>
              </c:numCache>
            </c:numRef>
          </c:cat>
          <c:val>
            <c:numRef>
              <c:f>Diagramme_Intégration!$C$2:$C$27</c:f>
              <c:numCache>
                <c:formatCode>General</c:formatCode>
                <c:ptCount val="26"/>
                <c:pt idx="0">
                  <c:v>20</c:v>
                </c:pt>
                <c:pt idx="1">
                  <c:v>54</c:v>
                </c:pt>
                <c:pt idx="2">
                  <c:v>99</c:v>
                </c:pt>
                <c:pt idx="3">
                  <c:v>99</c:v>
                </c:pt>
                <c:pt idx="4">
                  <c:v>133</c:v>
                </c:pt>
                <c:pt idx="5">
                  <c:v>156</c:v>
                </c:pt>
                <c:pt idx="6">
                  <c:v>234</c:v>
                </c:pt>
                <c:pt idx="7">
                  <c:v>336</c:v>
                </c:pt>
                <c:pt idx="8">
                  <c:v>426</c:v>
                </c:pt>
                <c:pt idx="9">
                  <c:v>626</c:v>
                </c:pt>
                <c:pt idx="10">
                  <c:v>721</c:v>
                </c:pt>
                <c:pt idx="11">
                  <c:v>755</c:v>
                </c:pt>
                <c:pt idx="12">
                  <c:v>822</c:v>
                </c:pt>
                <c:pt idx="13">
                  <c:v>877</c:v>
                </c:pt>
                <c:pt idx="14">
                  <c:v>951</c:v>
                </c:pt>
                <c:pt idx="15">
                  <c:v>1029</c:v>
                </c:pt>
                <c:pt idx="16">
                  <c:v>1096</c:v>
                </c:pt>
                <c:pt idx="17">
                  <c:v>1183</c:v>
                </c:pt>
                <c:pt idx="18">
                  <c:v>1239</c:v>
                </c:pt>
                <c:pt idx="19">
                  <c:v>1329</c:v>
                </c:pt>
                <c:pt idx="20">
                  <c:v>1364</c:v>
                </c:pt>
                <c:pt idx="21">
                  <c:v>1399</c:v>
                </c:pt>
                <c:pt idx="22">
                  <c:v>1544</c:v>
                </c:pt>
                <c:pt idx="23">
                  <c:v>1679</c:v>
                </c:pt>
                <c:pt idx="24">
                  <c:v>1746</c:v>
                </c:pt>
                <c:pt idx="25">
                  <c:v>1835</c:v>
                </c:pt>
              </c:numCache>
            </c:numRef>
          </c:val>
          <c:smooth val="0"/>
          <c:extLst>
            <c:ext xmlns:c16="http://schemas.microsoft.com/office/drawing/2014/chart" uri="{C3380CC4-5D6E-409C-BE32-E72D297353CC}">
              <c16:uniqueId val="{00000000-0ECA-45BB-8F11-61C5FD39EA7C}"/>
            </c:ext>
          </c:extLst>
        </c:ser>
        <c:ser>
          <c:idx val="1"/>
          <c:order val="1"/>
          <c:tx>
            <c:v>Réel</c:v>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Diagramme_Intégration!$A$2:$A$27</c:f>
              <c:numCache>
                <c:formatCode>m/d/yyyy</c:formatCode>
                <c:ptCount val="26"/>
                <c:pt idx="0">
                  <c:v>43540</c:v>
                </c:pt>
                <c:pt idx="1">
                  <c:v>43541</c:v>
                </c:pt>
                <c:pt idx="2">
                  <c:v>43542</c:v>
                </c:pt>
                <c:pt idx="3">
                  <c:v>43543</c:v>
                </c:pt>
                <c:pt idx="4">
                  <c:v>43544</c:v>
                </c:pt>
                <c:pt idx="5">
                  <c:v>43545</c:v>
                </c:pt>
                <c:pt idx="6">
                  <c:v>43546</c:v>
                </c:pt>
                <c:pt idx="7">
                  <c:v>43547</c:v>
                </c:pt>
                <c:pt idx="8">
                  <c:v>43548</c:v>
                </c:pt>
                <c:pt idx="9">
                  <c:v>43549</c:v>
                </c:pt>
                <c:pt idx="10">
                  <c:v>43550</c:v>
                </c:pt>
                <c:pt idx="11">
                  <c:v>43551</c:v>
                </c:pt>
                <c:pt idx="12">
                  <c:v>43552</c:v>
                </c:pt>
                <c:pt idx="13">
                  <c:v>43553</c:v>
                </c:pt>
                <c:pt idx="14">
                  <c:v>43554</c:v>
                </c:pt>
                <c:pt idx="15">
                  <c:v>43555</c:v>
                </c:pt>
                <c:pt idx="16">
                  <c:v>43556</c:v>
                </c:pt>
                <c:pt idx="17">
                  <c:v>43557</c:v>
                </c:pt>
                <c:pt idx="18">
                  <c:v>43558</c:v>
                </c:pt>
                <c:pt idx="19">
                  <c:v>43559</c:v>
                </c:pt>
                <c:pt idx="20">
                  <c:v>43560</c:v>
                </c:pt>
                <c:pt idx="21">
                  <c:v>43561</c:v>
                </c:pt>
                <c:pt idx="22">
                  <c:v>43562</c:v>
                </c:pt>
                <c:pt idx="23">
                  <c:v>43563</c:v>
                </c:pt>
                <c:pt idx="24">
                  <c:v>43564</c:v>
                </c:pt>
                <c:pt idx="25">
                  <c:v>43565</c:v>
                </c:pt>
              </c:numCache>
            </c:numRef>
          </c:cat>
          <c:val>
            <c:numRef>
              <c:f>Diagramme_Intégration!$E$2:$E$27</c:f>
              <c:numCache>
                <c:formatCode>General</c:formatCode>
                <c:ptCount val="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numCache>
            </c:numRef>
          </c:val>
          <c:smooth val="0"/>
          <c:extLst>
            <c:ext xmlns:c16="http://schemas.microsoft.com/office/drawing/2014/chart" uri="{C3380CC4-5D6E-409C-BE32-E72D297353CC}">
              <c16:uniqueId val="{00000001-0ECA-45BB-8F11-61C5FD39EA7C}"/>
            </c:ext>
          </c:extLst>
        </c:ser>
        <c:dLbls>
          <c:dLblPos val="ctr"/>
          <c:showLegendKey val="0"/>
          <c:showVal val="1"/>
          <c:showCatName val="0"/>
          <c:showSerName val="0"/>
          <c:showPercent val="0"/>
          <c:showBubbleSize val="0"/>
        </c:dLbls>
        <c:marker val="1"/>
        <c:smooth val="0"/>
        <c:axId val="437918936"/>
        <c:axId val="437920248"/>
      </c:lineChart>
      <c:dateAx>
        <c:axId val="437918936"/>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a:t>Date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m/d/yyyy"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fr-FR"/>
          </a:p>
        </c:txPr>
        <c:crossAx val="437920248"/>
        <c:crosses val="autoZero"/>
        <c:auto val="1"/>
        <c:lblOffset val="100"/>
        <c:baseTimeUnit val="days"/>
      </c:dateAx>
      <c:valAx>
        <c:axId val="43792024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a:t>Nombre de pièces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crossAx val="43791893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legend>
    <c:plotVisOnly val="1"/>
    <c:dispBlanksAs val="zero"/>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fr-FR" sz="1200" b="0" i="0" u="none" strike="noStrike" cap="none">
                <a:solidFill>
                  <a:schemeClr val="dk1"/>
                </a:solidFill>
                <a:latin typeface="Calibri"/>
                <a:ea typeface="Calibri"/>
                <a:cs typeface="Calibri"/>
                <a:sym typeface="Calibri"/>
              </a:rPr>
              <a:t>‹N°›</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069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947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iapositive de titre">
    <p:bg>
      <p:bgPr>
        <a:solidFill>
          <a:srgbClr val="F1F1F1"/>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Shape 22"/>
          <p:cNvSpPr txBox="1">
            <a:spLocks noGrp="1"/>
          </p:cNvSpPr>
          <p:nvPr>
            <p:ph type="ctrTitle"/>
          </p:nvPr>
        </p:nvSpPr>
        <p:spPr>
          <a:xfrm>
            <a:off x="683568" y="1527330"/>
            <a:ext cx="7772400" cy="1102519"/>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36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69368" y="2661456"/>
            <a:ext cx="6400800" cy="1314450"/>
          </a:xfrm>
          <a:prstGeom prst="rect">
            <a:avLst/>
          </a:prstGeom>
          <a:noFill/>
          <a:ln>
            <a:noFill/>
          </a:ln>
        </p:spPr>
        <p:txBody>
          <a:bodyPr wrap="square" lIns="91425" tIns="91425" rIns="91425" bIns="91425" anchor="t" anchorCtr="0"/>
          <a:lstStyle>
            <a:lvl1pPr marL="0" marR="0" lvl="0" indent="0" algn="ctr" rtl="0">
              <a:spcBef>
                <a:spcPts val="560"/>
              </a:spcBef>
              <a:buClr>
                <a:srgbClr val="595959"/>
              </a:buClr>
              <a:buFont typeface="Arial"/>
              <a:buNone/>
              <a:defRPr sz="2800" b="1" i="0" u="none" strike="noStrike" cap="none">
                <a:solidFill>
                  <a:srgbClr val="595959"/>
                </a:solidFill>
                <a:latin typeface="Corbel"/>
                <a:ea typeface="Corbel"/>
                <a:cs typeface="Corbel"/>
                <a:sym typeface="Corbel"/>
              </a:defRPr>
            </a:lvl1pPr>
            <a:lvl2pPr marL="457200" marR="0" lvl="1" indent="0" algn="ctr" rtl="0">
              <a:spcBef>
                <a:spcPts val="480"/>
              </a:spcBef>
              <a:buClr>
                <a:srgbClr val="888888"/>
              </a:buClr>
              <a:buFont typeface="Arial"/>
              <a:buNone/>
              <a:defRPr sz="2400" b="0" i="0" u="none" strike="noStrike" cap="none">
                <a:solidFill>
                  <a:srgbClr val="888888"/>
                </a:solidFill>
                <a:latin typeface="Corbel"/>
                <a:ea typeface="Corbel"/>
                <a:cs typeface="Corbel"/>
                <a:sym typeface="Corbel"/>
              </a:defRPr>
            </a:lvl2pPr>
            <a:lvl3pPr marL="914400" marR="0" lvl="2"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3pPr>
            <a:lvl4pPr marL="1371600" marR="0" lvl="3"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4pPr>
            <a:lvl5pPr marL="1828800" marR="0" lvl="4"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5pPr>
            <a:lvl6pPr marL="2286000" marR="0" lvl="5"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6pPr>
            <a:lvl7pPr marL="2743200" marR="0" lvl="6"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7pPr>
            <a:lvl8pPr marL="3200400" marR="0" lvl="7"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8pPr>
            <a:lvl9pPr marL="3657600" marR="0" lvl="8"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Shape 2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5" name="Shape 2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 name="Shape 2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27" name="Shape 27"/>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re et texte vertical">
    <p:spTree>
      <p:nvGrpSpPr>
        <p:cNvPr id="1" name="Shape 93"/>
        <p:cNvGrpSpPr/>
        <p:nvPr/>
      </p:nvGrpSpPr>
      <p:grpSpPr>
        <a:xfrm>
          <a:off x="0" y="0"/>
          <a:ext cx="0" cy="0"/>
          <a:chOff x="0" y="0"/>
          <a:chExt cx="0" cy="0"/>
        </a:xfrm>
      </p:grpSpPr>
      <p:sp>
        <p:nvSpPr>
          <p:cNvPr id="94" name="Shape 94"/>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95" name="Shape 95"/>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rot="5400000">
            <a:off x="2843808" y="-1748730"/>
            <a:ext cx="3456384" cy="864096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Shape 9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8" name="Shape 9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9" name="Shape 9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0" name="Shape 100"/>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itre vertical et texte">
    <p:spTree>
      <p:nvGrpSpPr>
        <p:cNvPr id="1" name="Shape 101"/>
        <p:cNvGrpSpPr/>
        <p:nvPr/>
      </p:nvGrpSpPr>
      <p:grpSpPr>
        <a:xfrm>
          <a:off x="0" y="0"/>
          <a:ext cx="0" cy="0"/>
          <a:chOff x="0" y="0"/>
          <a:chExt cx="0" cy="0"/>
        </a:xfrm>
      </p:grpSpPr>
      <p:sp>
        <p:nvSpPr>
          <p:cNvPr id="102" name="Shape 102"/>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03" name="Shape 103"/>
          <p:cNvSpPr txBox="1">
            <a:spLocks noGrp="1"/>
          </p:cNvSpPr>
          <p:nvPr>
            <p:ph type="title"/>
          </p:nvPr>
        </p:nvSpPr>
        <p:spPr>
          <a:xfrm rot="5400000">
            <a:off x="5463778" y="1371601"/>
            <a:ext cx="4388644" cy="2057400"/>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rot="5400000">
            <a:off x="1272778" y="-609599"/>
            <a:ext cx="4388644" cy="60198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Shape 105"/>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6" name="Shape 106"/>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7" name="Shape 107"/>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8" name="Shape 10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DFB334-7ADC-4034-B6F6-E38D07833354}"/>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5734F76A-20CA-41A2-B6AE-68F9409C05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DC5D6E9-82C0-408C-87EA-5DD50EA012A1}"/>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5" name="Espace réservé du pied de page 4">
            <a:extLst>
              <a:ext uri="{FF2B5EF4-FFF2-40B4-BE49-F238E27FC236}">
                <a16:creationId xmlns:a16="http://schemas.microsoft.com/office/drawing/2014/main" id="{88AA1C80-4811-4438-ADFD-1E26C9A357D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9FDEC13-3E1C-4360-87E2-888E576E4BA4}"/>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1114647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A13F06-7D59-4814-8E96-8A601D6DFB5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B325D0A-0CFC-4545-8B2A-292AC72DF11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F63AC4-97FD-4E5A-BB26-2036E1F16626}"/>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5" name="Espace réservé du pied de page 4">
            <a:extLst>
              <a:ext uri="{FF2B5EF4-FFF2-40B4-BE49-F238E27FC236}">
                <a16:creationId xmlns:a16="http://schemas.microsoft.com/office/drawing/2014/main" id="{50BB8CB5-68B2-4099-A87C-3E7B5BA0D20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372DF2-10C1-4663-9849-80DB287ACC9A}"/>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1242603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A65E9-3E30-492D-B937-E2CE143A288F}"/>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BBF09D42-61FB-4683-805D-9DD5B6999BA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E62BED7-8F24-41F3-BBD2-F1EDE2809117}"/>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5" name="Espace réservé du pied de page 4">
            <a:extLst>
              <a:ext uri="{FF2B5EF4-FFF2-40B4-BE49-F238E27FC236}">
                <a16:creationId xmlns:a16="http://schemas.microsoft.com/office/drawing/2014/main" id="{05FA2B58-7B0C-41E4-BB38-CD2ABEFA22E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3E6199-69A3-4ACF-AD97-466AF5CCDAB5}"/>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603338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A5FB3-9A92-47C5-B12F-5BF638895DB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DDB64F9-B59D-49D1-9617-7F5E12EB0D52}"/>
              </a:ext>
            </a:extLst>
          </p:cNvPr>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A62D762-5EF2-42A1-B404-B7D844815DCE}"/>
              </a:ext>
            </a:extLst>
          </p:cNvPr>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CA5166E-FE63-4BCA-9C39-EA2C7A739298}"/>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6" name="Espace réservé du pied de page 5">
            <a:extLst>
              <a:ext uri="{FF2B5EF4-FFF2-40B4-BE49-F238E27FC236}">
                <a16:creationId xmlns:a16="http://schemas.microsoft.com/office/drawing/2014/main" id="{E0169F96-A3BC-4B58-BE13-34B4ABBDB56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AEF87A9-54FB-4686-8EC3-0124A7EBB38F}"/>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2496748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A1B498-EFDA-4267-8F0F-9ED480F151A9}"/>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43F3471-B6F3-4941-AB33-DB749D0CC1E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3BDC893-C34E-4452-BE82-8A9A48ED51DA}"/>
              </a:ext>
            </a:extLst>
          </p:cNvPr>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F064766-E4A4-4A90-9B9B-62BFAE7283F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768EC59-15C6-493F-9FEF-8A2A6C13314D}"/>
              </a:ext>
            </a:extLst>
          </p:cNvPr>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21CDF28-A0D9-4E51-B639-1C9D033DFE98}"/>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8" name="Espace réservé du pied de page 7">
            <a:extLst>
              <a:ext uri="{FF2B5EF4-FFF2-40B4-BE49-F238E27FC236}">
                <a16:creationId xmlns:a16="http://schemas.microsoft.com/office/drawing/2014/main" id="{1EE87462-BC46-4915-9170-2E893FE8291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6198A62-7F9D-47A0-9C0F-5AECBF800205}"/>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69298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DF6C63-9F20-4DDF-BF22-FEBCA8D9277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F0641E2-B3F2-43BD-9F48-E45BF4041540}"/>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4" name="Espace réservé du pied de page 3">
            <a:extLst>
              <a:ext uri="{FF2B5EF4-FFF2-40B4-BE49-F238E27FC236}">
                <a16:creationId xmlns:a16="http://schemas.microsoft.com/office/drawing/2014/main" id="{0180AD84-D040-4641-B080-B975B843E65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63AFBA3-06B8-4267-9B4F-3F1A6457C40D}"/>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1623839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978F2F4-A9C6-4FE9-9C90-CFE2F6EA6621}"/>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3" name="Espace réservé du pied de page 2">
            <a:extLst>
              <a:ext uri="{FF2B5EF4-FFF2-40B4-BE49-F238E27FC236}">
                <a16:creationId xmlns:a16="http://schemas.microsoft.com/office/drawing/2014/main" id="{E714703D-309C-4295-895A-9E7EA0E0951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DEA8314-4B45-4574-B721-5C9A93201FB0}"/>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208660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AE9F74-AAC5-45FE-8556-74A91810C2E1}"/>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5ABC05C7-D023-4880-B52E-CFC862E5D9B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BBADB40-6014-428B-8CD9-C2886A45E05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F6B9A83-1E3C-493D-9B03-A92D8AE1004B}"/>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6" name="Espace réservé du pied de page 5">
            <a:extLst>
              <a:ext uri="{FF2B5EF4-FFF2-40B4-BE49-F238E27FC236}">
                <a16:creationId xmlns:a16="http://schemas.microsoft.com/office/drawing/2014/main" id="{3791AB0C-CD55-4141-80CA-6C0DB610D93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DCEC22-5A2E-4B0E-8515-F3E1CF9535A6}"/>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383533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re et contenu">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Shape 30"/>
          <p:cNvSpPr/>
          <p:nvPr/>
        </p:nvSpPr>
        <p:spPr>
          <a:xfrm>
            <a:off x="0" y="701257"/>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31" name="Shape 31"/>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2" name="Shape 32"/>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3" name="Shape 33"/>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34" name="Shape 34"/>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538997-DE86-4A51-8BE3-C43FDC76826E}"/>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970BDF3E-623F-4222-B648-972ECAC7609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59C10E2A-2116-44E0-83BC-4A765ECD034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AD33C1-A8EF-484B-8D42-2012C2584CC6}"/>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6" name="Espace réservé du pied de page 5">
            <a:extLst>
              <a:ext uri="{FF2B5EF4-FFF2-40B4-BE49-F238E27FC236}">
                <a16:creationId xmlns:a16="http://schemas.microsoft.com/office/drawing/2014/main" id="{159A6318-E7C2-4D58-8463-C59663A9FFA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328D851-67CF-4E05-AB31-246304AFA151}"/>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3068470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845D5-1413-4ECA-AE17-272E47039AA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0ADD7A3-AE23-4063-B604-6BC04BB6CF7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1A8651-2063-40DB-BF2D-BF2A031AE58E}"/>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5" name="Espace réservé du pied de page 4">
            <a:extLst>
              <a:ext uri="{FF2B5EF4-FFF2-40B4-BE49-F238E27FC236}">
                <a16:creationId xmlns:a16="http://schemas.microsoft.com/office/drawing/2014/main" id="{97D4B6C8-C0C1-4ACA-9217-4EF3B697F7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60910C-85B4-4026-A108-582DE9C139C9}"/>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2918646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93240C0-2BD9-4B2D-8899-4DF5C75B975E}"/>
              </a:ext>
            </a:extLst>
          </p:cNvPr>
          <p:cNvSpPr>
            <a:spLocks noGrp="1"/>
          </p:cNvSpPr>
          <p:nvPr>
            <p:ph type="title" orient="vert"/>
          </p:nvPr>
        </p:nvSpPr>
        <p:spPr>
          <a:xfrm>
            <a:off x="6543675" y="273844"/>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AA7F542-6E00-4295-95C6-94EE5159D34A}"/>
              </a:ext>
            </a:extLst>
          </p:cNvPr>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D0D80A-7D03-490E-B578-22900E26CCE9}"/>
              </a:ext>
            </a:extLst>
          </p:cNvPr>
          <p:cNvSpPr>
            <a:spLocks noGrp="1"/>
          </p:cNvSpPr>
          <p:nvPr>
            <p:ph type="dt" sz="half" idx="10"/>
          </p:nvPr>
        </p:nvSpPr>
        <p:spPr/>
        <p:txBody>
          <a:bodyPr/>
          <a:lstStyle/>
          <a:p>
            <a:fld id="{B7FFA988-59B3-4D9E-89DD-156240CABD4D}" type="datetimeFigureOut">
              <a:rPr lang="fr-FR" smtClean="0"/>
              <a:t>15/03/2019</a:t>
            </a:fld>
            <a:endParaRPr lang="fr-FR"/>
          </a:p>
        </p:txBody>
      </p:sp>
      <p:sp>
        <p:nvSpPr>
          <p:cNvPr id="5" name="Espace réservé du pied de page 4">
            <a:extLst>
              <a:ext uri="{FF2B5EF4-FFF2-40B4-BE49-F238E27FC236}">
                <a16:creationId xmlns:a16="http://schemas.microsoft.com/office/drawing/2014/main" id="{1B5D86CF-3836-4CA8-A994-5B44A8AE9B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5930DE-0F83-4286-AD67-0A282C049F1A}"/>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5987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2313" y="2841781"/>
            <a:ext cx="7772400" cy="1021556"/>
          </a:xfrm>
          <a:prstGeom prst="rect">
            <a:avLst/>
          </a:prstGeom>
          <a:noFill/>
          <a:ln>
            <a:noFill/>
          </a:ln>
        </p:spPr>
        <p:txBody>
          <a:bodyPr wrap="square" lIns="91425" tIns="91425" rIns="91425" bIns="91425" anchor="t" anchorCtr="0"/>
          <a:lstStyle>
            <a:lvl1pPr marL="0" marR="0" lvl="0" indent="0" algn="l" rtl="0">
              <a:spcBef>
                <a:spcPts val="0"/>
              </a:spcBef>
              <a:buClr>
                <a:srgbClr val="B10404"/>
              </a:buClr>
              <a:buFont typeface="Corbel"/>
              <a:buNone/>
              <a:defRPr sz="40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760040" y="1707655"/>
            <a:ext cx="7772400" cy="112514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1" i="0" u="none" strike="noStrike" cap="none">
                <a:solidFill>
                  <a:srgbClr val="888888"/>
                </a:solidFill>
                <a:latin typeface="Corbel"/>
                <a:ea typeface="Corbel"/>
                <a:cs typeface="Corbel"/>
                <a:sym typeface="Corbel"/>
              </a:defRPr>
            </a:lvl1pPr>
            <a:lvl2pPr marL="457200" marR="0" lvl="1" indent="0" algn="l"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buClr>
                <a:srgbClr val="888888"/>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Shape 3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0" name="Shape 4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1" name="Shape 4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42" name="Shape 4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eux contenus">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Shape 45"/>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Shape 46"/>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47" name="Shape 4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8" name="Shape 4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9" name="Shape 4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50" name="Shape 50"/>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a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57200" y="1059583"/>
            <a:ext cx="4040188"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457200" y="1631156"/>
            <a:ext cx="4040188"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4645026" y="1059583"/>
            <a:ext cx="4041775"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645026" y="1631156"/>
            <a:ext cx="4041775"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Shape 57"/>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58" name="Shape 58"/>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1" name="Shape 6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re seul">
    <p:spTree>
      <p:nvGrpSpPr>
        <p:cNvPr id="1" name="Shape 62"/>
        <p:cNvGrpSpPr/>
        <p:nvPr/>
      </p:nvGrpSpPr>
      <p:grpSpPr>
        <a:xfrm>
          <a:off x="0" y="0"/>
          <a:ext cx="0" cy="0"/>
          <a:chOff x="0" y="0"/>
          <a:chExt cx="0" cy="0"/>
        </a:xfrm>
      </p:grpSpPr>
      <p:sp>
        <p:nvSpPr>
          <p:cNvPr id="63" name="Shape 63"/>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64" name="Shape 6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5" name="Shape 6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6" name="Shape 6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7" name="Shape 67"/>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69"/>
        <p:cNvGrpSpPr/>
        <p:nvPr/>
      </p:nvGrpSpPr>
      <p:grpSpPr>
        <a:xfrm>
          <a:off x="0" y="0"/>
          <a:ext cx="0" cy="0"/>
          <a:chOff x="0" y="0"/>
          <a:chExt cx="0" cy="0"/>
        </a:xfrm>
      </p:grpSpPr>
      <p:sp>
        <p:nvSpPr>
          <p:cNvPr id="70" name="Shape 70"/>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1" name="Shape 71"/>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2" name="Shape 72"/>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75" name="Shape 7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u avec légend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1" y="204787"/>
            <a:ext cx="3008313" cy="871538"/>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3575050" y="204788"/>
            <a:ext cx="5111750" cy="4389835"/>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1" i="0" u="none" strike="noStrike" cap="none">
                <a:solidFill>
                  <a:schemeClr val="dk1"/>
                </a:solidFill>
                <a:latin typeface="Corbel"/>
                <a:ea typeface="Corbel"/>
                <a:cs typeface="Corbel"/>
                <a:sym typeface="Corbel"/>
              </a:defRPr>
            </a:lvl1pPr>
            <a:lvl2pPr marL="742950" marR="0" lvl="1" indent="-107950" algn="l" rtl="0">
              <a:spcBef>
                <a:spcPts val="560"/>
              </a:spcBef>
              <a:buClr>
                <a:srgbClr val="424242"/>
              </a:buClr>
              <a:buSzPct val="100000"/>
              <a:buFont typeface="Arial"/>
              <a:buChar char="–"/>
              <a:defRPr sz="2800" b="0" i="0" u="none" strike="noStrike" cap="none">
                <a:solidFill>
                  <a:srgbClr val="424242"/>
                </a:solidFill>
                <a:latin typeface="Corbel"/>
                <a:ea typeface="Corbel"/>
                <a:cs typeface="Corbel"/>
                <a:sym typeface="Corbel"/>
              </a:defRPr>
            </a:lvl2pPr>
            <a:lvl3pPr marL="1143000" marR="0" lvl="2" indent="-7620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3pPr>
            <a:lvl4pPr marL="1600200" marR="0" lvl="3"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4pPr>
            <a:lvl5pPr marL="2057400" marR="0" lvl="4"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2"/>
          </p:nvPr>
        </p:nvSpPr>
        <p:spPr>
          <a:xfrm>
            <a:off x="457201" y="1076326"/>
            <a:ext cx="3008313" cy="351829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1" name="Shape 81"/>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2" name="Shape 82"/>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83" name="Shape 83"/>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Shape 84"/>
        <p:cNvGrpSpPr/>
        <p:nvPr/>
      </p:nvGrpSpPr>
      <p:grpSpPr>
        <a:xfrm>
          <a:off x="0" y="0"/>
          <a:ext cx="0" cy="0"/>
          <a:chOff x="0" y="0"/>
          <a:chExt cx="0" cy="0"/>
        </a:xfrm>
      </p:grpSpPr>
      <p:sp>
        <p:nvSpPr>
          <p:cNvPr id="85" name="Shape 85"/>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86" name="Shape 86"/>
          <p:cNvSpPr txBox="1">
            <a:spLocks noGrp="1"/>
          </p:cNvSpPr>
          <p:nvPr>
            <p:ph type="title"/>
          </p:nvPr>
        </p:nvSpPr>
        <p:spPr>
          <a:xfrm>
            <a:off x="1792288" y="3600450"/>
            <a:ext cx="5486400" cy="425054"/>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1" i="0" u="none" strike="noStrike" cap="none">
                <a:solidFill>
                  <a:schemeClr val="dk1"/>
                </a:solidFill>
                <a:latin typeface="Corbel"/>
                <a:ea typeface="Corbel"/>
                <a:cs typeface="Corbel"/>
                <a:sym typeface="Corbel"/>
              </a:defRPr>
            </a:lvl1pPr>
            <a:lvl2pPr marL="457200" marR="0" lvl="1" indent="0" algn="l" rtl="0">
              <a:spcBef>
                <a:spcPts val="560"/>
              </a:spcBef>
              <a:buClr>
                <a:srgbClr val="424242"/>
              </a:buClr>
              <a:buFont typeface="Arial"/>
              <a:buNone/>
              <a:defRPr sz="2800" b="0" i="0" u="none" strike="noStrike" cap="none">
                <a:solidFill>
                  <a:srgbClr val="424242"/>
                </a:solidFill>
                <a:latin typeface="Corbel"/>
                <a:ea typeface="Corbel"/>
                <a:cs typeface="Corbel"/>
                <a:sym typeface="Corbel"/>
              </a:defRPr>
            </a:lvl2pPr>
            <a:lvl3pPr marL="914400" marR="0" lvl="2" indent="0" algn="l" rtl="0">
              <a:spcBef>
                <a:spcPts val="480"/>
              </a:spcBef>
              <a:buClr>
                <a:srgbClr val="424242"/>
              </a:buClr>
              <a:buFont typeface="Arial"/>
              <a:buNone/>
              <a:defRPr sz="2400" b="0" i="0" u="none" strike="noStrike" cap="none">
                <a:solidFill>
                  <a:srgbClr val="424242"/>
                </a:solidFill>
                <a:latin typeface="Corbel"/>
                <a:ea typeface="Corbel"/>
                <a:cs typeface="Corbel"/>
                <a:sym typeface="Corbel"/>
              </a:defRPr>
            </a:lvl3pPr>
            <a:lvl4pPr marL="1371600" marR="0" lvl="3"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4pPr>
            <a:lvl5pPr marL="1828800" marR="0" lvl="4"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5pPr>
            <a:lvl6pPr marL="2286000" marR="0" lvl="5"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6pPr>
            <a:lvl7pPr marL="2743200" marR="0" lvl="6"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7pPr>
            <a:lvl8pPr marL="3200400" marR="0" lvl="7"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8pPr>
            <a:lvl9pPr marL="3657600" marR="0" lvl="8"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Shape 88"/>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Shape 8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0" name="Shape 9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1" name="Shape 9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92" name="Shape 9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Shape 11"/>
          <p:cNvSpPr/>
          <p:nvPr/>
        </p:nvSpPr>
        <p:spPr>
          <a:xfrm>
            <a:off x="0" y="0"/>
            <a:ext cx="9144000" cy="843558"/>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2" name="Shape 12"/>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Shape 14"/>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5" name="Shape 15"/>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6" name="Shape 16"/>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 name="Shape 17"/>
          <p:cNvSpPr txBox="1"/>
          <p:nvPr/>
        </p:nvSpPr>
        <p:spPr>
          <a:xfrm>
            <a:off x="-396" y="4993459"/>
            <a:ext cx="9144396" cy="200055"/>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p>
        </p:txBody>
      </p:sp>
      <p:pic>
        <p:nvPicPr>
          <p:cNvPr id="18" name="Shape 18"/>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Shape 19"/>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714CEDF-6AF7-4374-8740-797DC9E980A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43173FD-397F-4167-A1B0-128257EF69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2EDB08C-37E1-425F-AD80-38E0E4060F9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7FFA988-59B3-4D9E-89DD-156240CABD4D}" type="datetimeFigureOut">
              <a:rPr lang="fr-FR" smtClean="0"/>
              <a:t>15/03/2019</a:t>
            </a:fld>
            <a:endParaRPr lang="fr-FR"/>
          </a:p>
        </p:txBody>
      </p:sp>
      <p:sp>
        <p:nvSpPr>
          <p:cNvPr id="5" name="Espace réservé du pied de page 4">
            <a:extLst>
              <a:ext uri="{FF2B5EF4-FFF2-40B4-BE49-F238E27FC236}">
                <a16:creationId xmlns:a16="http://schemas.microsoft.com/office/drawing/2014/main" id="{73C89278-0064-498F-9D7A-4A98A7D0720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C89D860-185B-43C4-A80A-4D5883197CE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216BCC2-AECF-4886-9435-1CAA9C0B8BA5}" type="slidenum">
              <a:rPr lang="fr-FR" smtClean="0"/>
              <a:t>‹N°›</a:t>
            </a:fld>
            <a:endParaRPr lang="fr-FR"/>
          </a:p>
        </p:txBody>
      </p:sp>
    </p:spTree>
    <p:extLst>
      <p:ext uri="{BB962C8B-B14F-4D97-AF65-F5344CB8AC3E}">
        <p14:creationId xmlns:p14="http://schemas.microsoft.com/office/powerpoint/2010/main" val="1050397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683568" y="694592"/>
            <a:ext cx="7772400" cy="1670539"/>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B10404"/>
              </a:buClr>
              <a:buSzPct val="25000"/>
              <a:buFont typeface="Corbel"/>
              <a:buNone/>
            </a:pPr>
            <a:r>
              <a:rPr lang="fr-FR" sz="4800" b="1" i="0" u="none" strike="noStrike" cap="none" dirty="0">
                <a:solidFill>
                  <a:schemeClr val="tx1"/>
                </a:solidFill>
                <a:latin typeface="Century Gothic" panose="020B0502020202020204" pitchFamily="34" charset="0"/>
                <a:sym typeface="Corbel"/>
              </a:rPr>
              <a:t>TOP </a:t>
            </a:r>
            <a:r>
              <a:rPr lang="fr-FR" sz="4800" dirty="0">
                <a:solidFill>
                  <a:schemeClr val="tx1"/>
                </a:solidFill>
                <a:latin typeface="Century Gothic" panose="020B0502020202020204" pitchFamily="34" charset="0"/>
              </a:rPr>
              <a:t>Véhicule</a:t>
            </a:r>
            <a:br>
              <a:rPr lang="fr-FR" sz="4800" b="1" i="0" u="none" strike="noStrike" cap="none" dirty="0">
                <a:solidFill>
                  <a:schemeClr val="tx1"/>
                </a:solidFill>
                <a:latin typeface="Century Gothic" panose="020B0502020202020204" pitchFamily="34" charset="0"/>
                <a:sym typeface="Corbel"/>
              </a:rPr>
            </a:br>
            <a:r>
              <a:rPr lang="fr-FR" sz="3200" dirty="0" err="1">
                <a:latin typeface="Century Gothic" panose="020B0502020202020204" pitchFamily="34" charset="0"/>
              </a:rPr>
              <a:t>Optimus</a:t>
            </a:r>
            <a:r>
              <a:rPr lang="fr-FR" sz="3200" dirty="0">
                <a:latin typeface="Century Gothic" panose="020B0502020202020204" pitchFamily="34" charset="0"/>
              </a:rPr>
              <a:t> v1.0</a:t>
            </a:r>
            <a:endParaRPr sz="3200" b="1" i="0" u="none" strike="noStrike" cap="none" dirty="0">
              <a:solidFill>
                <a:srgbClr val="B10404"/>
              </a:solidFill>
              <a:latin typeface="Century Gothic" panose="020B0502020202020204" pitchFamily="34" charset="0"/>
              <a:sym typeface="Corbel"/>
            </a:endParaRPr>
          </a:p>
        </p:txBody>
      </p:sp>
      <p:sp>
        <p:nvSpPr>
          <p:cNvPr id="114" name="Shape 114"/>
          <p:cNvSpPr txBox="1">
            <a:spLocks noGrp="1"/>
          </p:cNvSpPr>
          <p:nvPr>
            <p:ph type="subTitle" idx="1"/>
          </p:nvPr>
        </p:nvSpPr>
        <p:spPr>
          <a:xfrm>
            <a:off x="1369368" y="2661456"/>
            <a:ext cx="6400800" cy="131445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fr-FR" sz="2800" b="1" i="0" u="none" strike="noStrike" cap="none" dirty="0">
                <a:solidFill>
                  <a:srgbClr val="595959"/>
                </a:solidFill>
                <a:latin typeface="Corbel"/>
                <a:ea typeface="Corbel"/>
                <a:cs typeface="Corbel"/>
                <a:sym typeface="Corbel"/>
              </a:rPr>
              <a:t>V1.0</a:t>
            </a:r>
            <a:endParaRPr sz="2800" b="1" i="0" u="none" strike="noStrike" cap="none" dirty="0">
              <a:solidFill>
                <a:srgbClr val="595959"/>
              </a:solidFill>
              <a:latin typeface="Corbel"/>
              <a:ea typeface="Corbel"/>
              <a:cs typeface="Corbel"/>
              <a:sym typeface="Corbel"/>
            </a:endParaRPr>
          </a:p>
        </p:txBody>
      </p:sp>
      <p:sp>
        <p:nvSpPr>
          <p:cNvPr id="116" name="Shape 11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1</a:t>
            </a:fld>
            <a:endParaRPr lang="fr-FR" sz="1200" b="1" i="0" u="none" strike="noStrike" cap="none">
              <a:solidFill>
                <a:srgbClr val="FF0000"/>
              </a:solidFill>
              <a:latin typeface="Calibri"/>
              <a:ea typeface="Calibri"/>
              <a:cs typeface="Calibri"/>
              <a:sym typeface="Calibri"/>
            </a:endParaRPr>
          </a:p>
        </p:txBody>
      </p:sp>
      <p:sp>
        <p:nvSpPr>
          <p:cNvPr id="2" name="Rectangle 1"/>
          <p:cNvSpPr/>
          <p:nvPr/>
        </p:nvSpPr>
        <p:spPr>
          <a:xfrm>
            <a:off x="188247" y="3024498"/>
            <a:ext cx="2093357" cy="738664"/>
          </a:xfrm>
          <a:prstGeom prst="rect">
            <a:avLst/>
          </a:prstGeom>
        </p:spPr>
        <p:txBody>
          <a:bodyPr wrap="square">
            <a:spAutoFit/>
          </a:bodyPr>
          <a:lstStyle/>
          <a:p>
            <a:r>
              <a:rPr lang="fr-FR" dirty="0">
                <a:solidFill>
                  <a:schemeClr val="accent1"/>
                </a:solidFill>
                <a:latin typeface="Raleway" panose="020B0503030101060003" pitchFamily="34" charset="0"/>
                <a:sym typeface="Corbel"/>
              </a:rPr>
              <a:t>Date : 15/03/2019</a:t>
            </a:r>
            <a:br>
              <a:rPr lang="fr-FR" dirty="0">
                <a:solidFill>
                  <a:schemeClr val="accent1"/>
                </a:solidFill>
                <a:latin typeface="Raleway" panose="020B0503030101060003" pitchFamily="34" charset="0"/>
              </a:rPr>
            </a:br>
            <a:r>
              <a:rPr lang="fr-FR" dirty="0">
                <a:solidFill>
                  <a:schemeClr val="accent1"/>
                </a:solidFill>
                <a:latin typeface="Raleway" panose="020B0503030101060003" pitchFamily="34" charset="0"/>
              </a:rPr>
              <a:t>Horaire :</a:t>
            </a:r>
            <a:r>
              <a:rPr lang="fr-FR" dirty="0">
                <a:solidFill>
                  <a:schemeClr val="accent1"/>
                </a:solidFill>
                <a:latin typeface="Raleway" panose="020B0503030101060003" pitchFamily="34" charset="0"/>
                <a:sym typeface="Corbel"/>
              </a:rPr>
              <a:t> 16h-17h</a:t>
            </a:r>
            <a:br>
              <a:rPr lang="fr-FR" dirty="0">
                <a:solidFill>
                  <a:schemeClr val="accent1"/>
                </a:solidFill>
                <a:latin typeface="Raleway" panose="020B0503030101060003" pitchFamily="34" charset="0"/>
                <a:sym typeface="Corbel"/>
              </a:rPr>
            </a:br>
            <a:r>
              <a:rPr lang="fr-FR" dirty="0">
                <a:solidFill>
                  <a:schemeClr val="accent1"/>
                </a:solidFill>
                <a:latin typeface="Raleway" panose="020B0503030101060003" pitchFamily="34" charset="0"/>
              </a:rPr>
              <a:t>Lieu : Centrale ISYDES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456384"/>
          </a:xfrm>
        </p:spPr>
        <p:txBody>
          <a:bodyPr/>
          <a:lstStyle/>
          <a:p>
            <a:pPr marL="177800" indent="0">
              <a:buNone/>
            </a:pPr>
            <a:r>
              <a:rPr lang="fr-FR" sz="2400" dirty="0">
                <a:latin typeface="Raleway" panose="020B0503030101060003" pitchFamily="34" charset="0"/>
              </a:rPr>
              <a:t>Pièces fabriquées : 564</a:t>
            </a:r>
          </a:p>
          <a:p>
            <a:r>
              <a:rPr lang="fr-FR" sz="2000" b="0" dirty="0">
                <a:latin typeface="Raleway" panose="020B0503030101060003" pitchFamily="34" charset="0"/>
              </a:rPr>
              <a:t>Reçues : 530</a:t>
            </a:r>
          </a:p>
          <a:p>
            <a:r>
              <a:rPr lang="fr-FR" sz="2000" b="0" dirty="0">
                <a:latin typeface="Raleway" panose="020B0503030101060003" pitchFamily="34" charset="0"/>
              </a:rPr>
              <a:t>En cours : 34</a:t>
            </a:r>
          </a:p>
          <a:p>
            <a:pPr marL="177800" indent="0">
              <a:buNone/>
            </a:pPr>
            <a:endParaRPr lang="fr-FR" sz="800" dirty="0">
              <a:latin typeface="Raleway" panose="020B0503030101060003" pitchFamily="34" charset="0"/>
            </a:endParaRPr>
          </a:p>
          <a:p>
            <a:pPr marL="177800" indent="0">
              <a:buNone/>
            </a:pPr>
            <a:r>
              <a:rPr lang="fr-FR" sz="2400" dirty="0">
                <a:latin typeface="Raleway" panose="020B0503030101060003" pitchFamily="34" charset="0"/>
              </a:rPr>
              <a:t>Pièces achetées : 1271</a:t>
            </a:r>
          </a:p>
          <a:p>
            <a:r>
              <a:rPr lang="fr-FR" sz="2000" b="0" dirty="0">
                <a:latin typeface="Raleway" panose="020B0503030101060003" pitchFamily="34" charset="0"/>
              </a:rPr>
              <a:t>Reçues : 967</a:t>
            </a:r>
          </a:p>
          <a:p>
            <a:r>
              <a:rPr lang="fr-FR" sz="2000" b="0" dirty="0">
                <a:latin typeface="Raleway" panose="020B0503030101060003" pitchFamily="34" charset="0"/>
              </a:rPr>
              <a:t>Commandées : 304</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Bilan logistique</a:t>
            </a:r>
          </a:p>
        </p:txBody>
      </p:sp>
    </p:spTree>
    <p:extLst>
      <p:ext uri="{BB962C8B-B14F-4D97-AF65-F5344CB8AC3E}">
        <p14:creationId xmlns:p14="http://schemas.microsoft.com/office/powerpoint/2010/main" val="3394381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6558122" cy="3456384"/>
          </a:xfrm>
        </p:spPr>
        <p:txBody>
          <a:bodyPr/>
          <a:lstStyle/>
          <a:p>
            <a:pPr>
              <a:buFont typeface="Wingdings" panose="05000000000000000000" pitchFamily="2" charset="2"/>
              <a:buChar char="§"/>
            </a:pPr>
            <a:r>
              <a:rPr lang="fr-FR" sz="2400" dirty="0">
                <a:latin typeface="Raleway" panose="020B0503030101060003" pitchFamily="34" charset="0"/>
              </a:rPr>
              <a:t>ICO : 32</a:t>
            </a:r>
          </a:p>
          <a:p>
            <a:pPr>
              <a:buFont typeface="Wingdings" panose="05000000000000000000" pitchFamily="2" charset="2"/>
              <a:buChar char="§"/>
            </a:pPr>
            <a:r>
              <a:rPr lang="fr-FR" sz="2400" dirty="0">
                <a:latin typeface="Raleway" panose="020B0503030101060003" pitchFamily="34" charset="0"/>
              </a:rPr>
              <a:t>Reçu : 6</a:t>
            </a:r>
          </a:p>
          <a:p>
            <a:pPr>
              <a:buFont typeface="Wingdings" panose="05000000000000000000" pitchFamily="2" charset="2"/>
              <a:buChar char="§"/>
            </a:pPr>
            <a:r>
              <a:rPr lang="fr-FR" sz="2400" dirty="0">
                <a:latin typeface="Raleway" panose="020B0503030101060003" pitchFamily="34" charset="0"/>
              </a:rPr>
              <a:t>Approvisionnements </a:t>
            </a:r>
          </a:p>
          <a:p>
            <a:pPr lvl="1">
              <a:buFont typeface="Wingdings" panose="05000000000000000000" pitchFamily="2" charset="2"/>
              <a:buChar char="§"/>
            </a:pPr>
            <a:r>
              <a:rPr lang="fr-FR" dirty="0">
                <a:latin typeface="Raleway" panose="020B0503030101060003" pitchFamily="34" charset="0"/>
              </a:rPr>
              <a:t> Radiateur : livraison dans 2 semaines. Utilisation de celui d’</a:t>
            </a:r>
            <a:r>
              <a:rPr lang="fr-FR" dirty="0" err="1">
                <a:latin typeface="Raleway" panose="020B0503030101060003" pitchFamily="34" charset="0"/>
              </a:rPr>
              <a:t>Olympix</a:t>
            </a:r>
            <a:r>
              <a:rPr lang="fr-FR" dirty="0">
                <a:latin typeface="Raleway" panose="020B0503030101060003" pitchFamily="34" charset="0"/>
              </a:rPr>
              <a:t> pour les démarrages statiques</a:t>
            </a:r>
          </a:p>
          <a:p>
            <a:pPr lvl="1">
              <a:buFont typeface="Wingdings" panose="05000000000000000000" pitchFamily="2" charset="2"/>
              <a:buChar char="§"/>
            </a:pPr>
            <a:r>
              <a:rPr lang="fr-FR" dirty="0">
                <a:latin typeface="Raleway" panose="020B0503030101060003" pitchFamily="34" charset="0"/>
              </a:rPr>
              <a:t> Vase d’expansion chez </a:t>
            </a:r>
            <a:r>
              <a:rPr lang="fr-FR" dirty="0" err="1">
                <a:latin typeface="Raleway" panose="020B0503030101060003" pitchFamily="34" charset="0"/>
              </a:rPr>
              <a:t>Bery</a:t>
            </a:r>
            <a:r>
              <a:rPr lang="fr-FR" dirty="0">
                <a:latin typeface="Raleway" panose="020B0503030101060003" pitchFamily="34" charset="0"/>
              </a:rPr>
              <a:t> Inox (Devis fait)</a:t>
            </a: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Refroidissement</a:t>
            </a:r>
          </a:p>
        </p:txBody>
      </p:sp>
    </p:spTree>
    <p:extLst>
      <p:ext uri="{BB962C8B-B14F-4D97-AF65-F5344CB8AC3E}">
        <p14:creationId xmlns:p14="http://schemas.microsoft.com/office/powerpoint/2010/main" val="123696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38789" cy="3456384"/>
          </a:xfrm>
        </p:spPr>
        <p:txBody>
          <a:bodyPr/>
          <a:lstStyle/>
          <a:p>
            <a:pPr>
              <a:buFont typeface="Wingdings" panose="05000000000000000000" pitchFamily="2" charset="2"/>
              <a:buChar char="§"/>
            </a:pPr>
            <a:r>
              <a:rPr lang="fr-FR" sz="2400" dirty="0">
                <a:latin typeface="Raleway" panose="020B0503030101060003" pitchFamily="34" charset="0"/>
              </a:rPr>
              <a:t>ICO : 6</a:t>
            </a:r>
          </a:p>
          <a:p>
            <a:pPr>
              <a:buFont typeface="Wingdings" panose="05000000000000000000" pitchFamily="2" charset="2"/>
              <a:buChar char="§"/>
            </a:pPr>
            <a:r>
              <a:rPr lang="fr-FR" sz="2400" dirty="0">
                <a:latin typeface="Raleway" panose="020B0503030101060003" pitchFamily="34" charset="0"/>
              </a:rPr>
              <a:t>Reçu : 4</a:t>
            </a:r>
          </a:p>
          <a:p>
            <a:pPr>
              <a:buFont typeface="Wingdings" panose="05000000000000000000" pitchFamily="2" charset="2"/>
              <a:buChar char="§"/>
            </a:pPr>
            <a:r>
              <a:rPr lang="fr-FR" sz="2400" dirty="0">
                <a:latin typeface="Raleway" panose="020B0503030101060003" pitchFamily="34" charset="0"/>
              </a:rPr>
              <a:t>Approvisionnements </a:t>
            </a:r>
          </a:p>
          <a:p>
            <a:pPr lvl="1">
              <a:buFont typeface="Wingdings" panose="05000000000000000000" pitchFamily="2" charset="2"/>
              <a:buChar char="§"/>
            </a:pPr>
            <a:r>
              <a:rPr lang="fr-FR" dirty="0">
                <a:latin typeface="Raleway" panose="020B0503030101060003" pitchFamily="34" charset="0"/>
              </a:rPr>
              <a:t>Carter soudé chez </a:t>
            </a:r>
            <a:r>
              <a:rPr lang="fr-FR" dirty="0" err="1">
                <a:latin typeface="Raleway" panose="020B0503030101060003" pitchFamily="34" charset="0"/>
              </a:rPr>
              <a:t>Bery</a:t>
            </a:r>
            <a:r>
              <a:rPr lang="fr-FR" dirty="0">
                <a:latin typeface="Raleway" panose="020B0503030101060003" pitchFamily="34" charset="0"/>
              </a:rPr>
              <a:t> Inox</a:t>
            </a:r>
          </a:p>
          <a:p>
            <a:pPr lvl="1">
              <a:buFont typeface="Wingdings" panose="05000000000000000000" pitchFamily="2" charset="2"/>
              <a:buChar char="§"/>
            </a:pPr>
            <a:r>
              <a:rPr lang="fr-FR" dirty="0">
                <a:latin typeface="Raleway" panose="020B0503030101060003" pitchFamily="34" charset="0"/>
              </a:rPr>
              <a:t>Filtre à huile monté</a:t>
            </a:r>
          </a:p>
          <a:p>
            <a:pPr lvl="1">
              <a:buFont typeface="Wingdings" panose="05000000000000000000" pitchFamily="2" charset="2"/>
              <a:buChar char="§"/>
            </a:pPr>
            <a:r>
              <a:rPr lang="fr-FR" dirty="0">
                <a:latin typeface="Raleway" panose="020B0503030101060003" pitchFamily="34" charset="0"/>
              </a:rPr>
              <a:t>Plaque paire en attente</a:t>
            </a:r>
          </a:p>
          <a:p>
            <a:pPr lvl="1">
              <a:buFont typeface="Wingdings" panose="05000000000000000000" pitchFamily="2" charset="2"/>
              <a:buChar char="§"/>
            </a:pPr>
            <a:r>
              <a:rPr lang="fr-FR" dirty="0">
                <a:latin typeface="Raleway" panose="020B0503030101060003" pitchFamily="34" charset="0"/>
              </a:rPr>
              <a:t>Anti dribble monté</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Moteur</a:t>
            </a:r>
          </a:p>
        </p:txBody>
      </p:sp>
      <p:pic>
        <p:nvPicPr>
          <p:cNvPr id="5" name="Image 4">
            <a:extLst>
              <a:ext uri="{FF2B5EF4-FFF2-40B4-BE49-F238E27FC236}">
                <a16:creationId xmlns:a16="http://schemas.microsoft.com/office/drawing/2014/main" id="{8AF7407C-87FA-4B94-9011-B884529F7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340" y="958730"/>
            <a:ext cx="2138140" cy="3801137"/>
          </a:xfrm>
          <a:prstGeom prst="rect">
            <a:avLst/>
          </a:prstGeom>
        </p:spPr>
      </p:pic>
    </p:spTree>
    <p:extLst>
      <p:ext uri="{BB962C8B-B14F-4D97-AF65-F5344CB8AC3E}">
        <p14:creationId xmlns:p14="http://schemas.microsoft.com/office/powerpoint/2010/main" val="375223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364442" cy="3456384"/>
          </a:xfrm>
        </p:spPr>
        <p:txBody>
          <a:bodyPr/>
          <a:lstStyle/>
          <a:p>
            <a:pPr>
              <a:buFont typeface="Wingdings" panose="05000000000000000000" pitchFamily="2" charset="2"/>
              <a:buChar char="§"/>
            </a:pPr>
            <a:r>
              <a:rPr lang="fr-FR" sz="2400" dirty="0">
                <a:latin typeface="Raleway" panose="020B0503030101060003" pitchFamily="34" charset="0"/>
              </a:rPr>
              <a:t>ICO : 20</a:t>
            </a:r>
          </a:p>
          <a:p>
            <a:pPr>
              <a:buFont typeface="Wingdings" panose="05000000000000000000" pitchFamily="2" charset="2"/>
              <a:buChar char="§"/>
            </a:pPr>
            <a:r>
              <a:rPr lang="fr-FR" sz="2400" dirty="0">
                <a:latin typeface="Raleway" panose="020B0503030101060003" pitchFamily="34" charset="0"/>
              </a:rPr>
              <a:t>Approvisionnés : 16</a:t>
            </a:r>
          </a:p>
          <a:p>
            <a:pPr>
              <a:buFont typeface="Wingdings" panose="05000000000000000000" pitchFamily="2" charset="2"/>
              <a:buChar char="§"/>
            </a:pPr>
            <a:r>
              <a:rPr lang="fr-FR" sz="2400" b="0" dirty="0">
                <a:latin typeface="Raleway" panose="020B0503030101060003" pitchFamily="34" charset="0"/>
              </a:rPr>
              <a:t>Admission offerte par ARRK</a:t>
            </a:r>
          </a:p>
          <a:p>
            <a:pPr>
              <a:buFont typeface="Wingdings" panose="05000000000000000000" pitchFamily="2" charset="2"/>
              <a:buChar char="§"/>
            </a:pPr>
            <a:r>
              <a:rPr lang="fr-FR" sz="2400" b="0" dirty="0">
                <a:latin typeface="Raleway" panose="020B0503030101060003" pitchFamily="34" charset="0"/>
              </a:rPr>
              <a:t>Traitement des pièces de la guillotine en cours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Admission</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984" y="1323241"/>
            <a:ext cx="4260913" cy="2839915"/>
          </a:xfrm>
          <a:prstGeom prst="rect">
            <a:avLst/>
          </a:prstGeom>
        </p:spPr>
      </p:pic>
    </p:spTree>
    <p:extLst>
      <p:ext uri="{BB962C8B-B14F-4D97-AF65-F5344CB8AC3E}">
        <p14:creationId xmlns:p14="http://schemas.microsoft.com/office/powerpoint/2010/main" val="2214412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73</a:t>
            </a:r>
          </a:p>
          <a:p>
            <a:pPr>
              <a:buFont typeface="Wingdings" panose="05000000000000000000" pitchFamily="2" charset="2"/>
              <a:buChar char="§"/>
            </a:pPr>
            <a:r>
              <a:rPr lang="fr-FR" sz="2400" dirty="0">
                <a:latin typeface="Raleway" panose="020B0503030101060003" pitchFamily="34" charset="0"/>
              </a:rPr>
              <a:t>Reçu 69</a:t>
            </a:r>
          </a:p>
          <a:p>
            <a:pPr>
              <a:buFont typeface="Wingdings" panose="05000000000000000000" pitchFamily="2" charset="2"/>
              <a:buChar char="§"/>
            </a:pPr>
            <a:r>
              <a:rPr lang="fr-FR" sz="2400" b="0" dirty="0">
                <a:latin typeface="Raleway" panose="020B0503030101060003" pitchFamily="34" charset="0"/>
              </a:rPr>
              <a:t>En phase de production à La </a:t>
            </a:r>
            <a:r>
              <a:rPr lang="fr-FR" sz="2400" b="0" dirty="0" err="1">
                <a:latin typeface="Raleway" panose="020B0503030101060003" pitchFamily="34" charset="0"/>
              </a:rPr>
              <a:t>Mache</a:t>
            </a:r>
            <a:endParaRPr lang="fr-FR" sz="2400" b="0" dirty="0">
              <a:latin typeface="Raleway" panose="020B0503030101060003" pitchFamily="34" charset="0"/>
            </a:endParaRPr>
          </a:p>
          <a:p>
            <a:pPr>
              <a:buFont typeface="Wingdings" panose="05000000000000000000" pitchFamily="2" charset="2"/>
              <a:buChar char="§"/>
            </a:pPr>
            <a:r>
              <a:rPr lang="fr-FR" sz="2400" b="0" dirty="0">
                <a:latin typeface="Raleway" panose="020B0503030101060003" pitchFamily="34" charset="0"/>
              </a:rPr>
              <a:t>Attente réception commande SKF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Pédalier</a:t>
            </a:r>
          </a:p>
        </p:txBody>
      </p:sp>
    </p:spTree>
    <p:extLst>
      <p:ext uri="{BB962C8B-B14F-4D97-AF65-F5344CB8AC3E}">
        <p14:creationId xmlns:p14="http://schemas.microsoft.com/office/powerpoint/2010/main" val="1305571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99621" y="777630"/>
            <a:ext cx="2840023" cy="1063619"/>
          </a:xfrm>
        </p:spPr>
        <p:txBody>
          <a:bodyPr/>
          <a:lstStyle/>
          <a:p>
            <a:pPr>
              <a:buFont typeface="Wingdings" panose="05000000000000000000" pitchFamily="2" charset="2"/>
              <a:buChar char="§"/>
            </a:pPr>
            <a:r>
              <a:rPr lang="fr-FR" sz="2400" dirty="0">
                <a:latin typeface="Raleway" panose="020B0503030101060003" pitchFamily="34" charset="0"/>
              </a:rPr>
              <a:t>ICO 338</a:t>
            </a:r>
          </a:p>
          <a:p>
            <a:pPr>
              <a:buFont typeface="Wingdings" panose="05000000000000000000" pitchFamily="2" charset="2"/>
              <a:buChar char="§"/>
            </a:pPr>
            <a:r>
              <a:rPr lang="fr-FR" sz="2400" dirty="0">
                <a:latin typeface="Raleway" panose="020B0503030101060003" pitchFamily="34" charset="0"/>
              </a:rPr>
              <a:t>Reçu 338</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Triangles</a:t>
            </a:r>
          </a:p>
        </p:txBody>
      </p:sp>
      <p:pic>
        <p:nvPicPr>
          <p:cNvPr id="6" name="Image 5">
            <a:extLst>
              <a:ext uri="{FF2B5EF4-FFF2-40B4-BE49-F238E27FC236}">
                <a16:creationId xmlns:a16="http://schemas.microsoft.com/office/drawing/2014/main" id="{BD46CD12-E23F-4379-ACB8-873DD46F57F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9000" contrast="-14000"/>
                    </a14:imgEffect>
                  </a14:imgLayer>
                </a14:imgProps>
              </a:ext>
            </a:extLst>
          </a:blip>
          <a:stretch>
            <a:fillRect/>
          </a:stretch>
        </p:blipFill>
        <p:spPr>
          <a:xfrm>
            <a:off x="6470455" y="843558"/>
            <a:ext cx="2186205" cy="3915591"/>
          </a:xfrm>
          <a:prstGeom prst="rect">
            <a:avLst/>
          </a:prstGeom>
        </p:spPr>
      </p:pic>
      <p:pic>
        <p:nvPicPr>
          <p:cNvPr id="8" name="Image 7">
            <a:extLst>
              <a:ext uri="{FF2B5EF4-FFF2-40B4-BE49-F238E27FC236}">
                <a16:creationId xmlns:a16="http://schemas.microsoft.com/office/drawing/2014/main" id="{DAE64411-31C6-4BDA-BAFF-2132E49C9828}"/>
              </a:ext>
            </a:extLst>
          </p:cNvPr>
          <p:cNvPicPr>
            <a:picLocks noChangeAspect="1"/>
          </p:cNvPicPr>
          <p:nvPr/>
        </p:nvPicPr>
        <p:blipFill>
          <a:blip r:embed="rId4"/>
          <a:stretch>
            <a:fillRect/>
          </a:stretch>
        </p:blipFill>
        <p:spPr>
          <a:xfrm>
            <a:off x="795704" y="1846149"/>
            <a:ext cx="5178668" cy="2913000"/>
          </a:xfrm>
          <a:prstGeom prst="rect">
            <a:avLst/>
          </a:prstGeom>
        </p:spPr>
      </p:pic>
      <p:pic>
        <p:nvPicPr>
          <p:cNvPr id="10" name="Image 9">
            <a:extLst>
              <a:ext uri="{FF2B5EF4-FFF2-40B4-BE49-F238E27FC236}">
                <a16:creationId xmlns:a16="http://schemas.microsoft.com/office/drawing/2014/main" id="{C21BAAE8-D52D-4255-8952-5D9AFCB62DD3}"/>
              </a:ext>
            </a:extLst>
          </p:cNvPr>
          <p:cNvPicPr>
            <a:picLocks noChangeAspect="1"/>
          </p:cNvPicPr>
          <p:nvPr/>
        </p:nvPicPr>
        <p:blipFill>
          <a:blip r:embed="rId5"/>
          <a:stretch>
            <a:fillRect/>
          </a:stretch>
        </p:blipFill>
        <p:spPr>
          <a:xfrm>
            <a:off x="2455816" y="103624"/>
            <a:ext cx="3248297" cy="1611993"/>
          </a:xfrm>
          <a:prstGeom prst="rect">
            <a:avLst/>
          </a:prstGeom>
        </p:spPr>
      </p:pic>
    </p:spTree>
    <p:extLst>
      <p:ext uri="{BB962C8B-B14F-4D97-AF65-F5344CB8AC3E}">
        <p14:creationId xmlns:p14="http://schemas.microsoft.com/office/powerpoint/2010/main" val="226695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404007" cy="3456384"/>
          </a:xfrm>
        </p:spPr>
        <p:txBody>
          <a:bodyPr/>
          <a:lstStyle/>
          <a:p>
            <a:pPr>
              <a:buFont typeface="Wingdings" panose="05000000000000000000" pitchFamily="2" charset="2"/>
              <a:buChar char="§"/>
            </a:pPr>
            <a:r>
              <a:rPr lang="fr-FR" sz="2000" dirty="0">
                <a:latin typeface="Raleway" panose="020B0503030101060003" pitchFamily="34" charset="0"/>
              </a:rPr>
              <a:t>ICO 24</a:t>
            </a:r>
          </a:p>
          <a:p>
            <a:pPr>
              <a:buFont typeface="Wingdings" panose="05000000000000000000" pitchFamily="2" charset="2"/>
              <a:buChar char="§"/>
            </a:pPr>
            <a:r>
              <a:rPr lang="fr-FR" sz="2000" dirty="0">
                <a:latin typeface="Raleway" panose="020B0503030101060003" pitchFamily="34" charset="0"/>
              </a:rPr>
              <a:t>Reçu 22</a:t>
            </a:r>
          </a:p>
          <a:p>
            <a:pPr>
              <a:buFont typeface="Wingdings" panose="05000000000000000000" pitchFamily="2" charset="2"/>
              <a:buChar char="§"/>
            </a:pPr>
            <a:r>
              <a:rPr lang="fr-FR" sz="2000" b="0" dirty="0">
                <a:latin typeface="Raleway" panose="020B0503030101060003" pitchFamily="34" charset="0"/>
              </a:rPr>
              <a:t>Commande chez </a:t>
            </a:r>
            <a:r>
              <a:rPr lang="fr-FR" sz="2000" b="0" dirty="0" err="1">
                <a:latin typeface="Raleway" panose="020B0503030101060003" pitchFamily="34" charset="0"/>
              </a:rPr>
              <a:t>Beringer</a:t>
            </a:r>
            <a:r>
              <a:rPr lang="fr-FR" sz="2000" b="0" dirty="0">
                <a:latin typeface="Raleway" panose="020B0503030101060003" pitchFamily="34" charset="0"/>
              </a:rPr>
              <a:t> reçu</a:t>
            </a:r>
          </a:p>
          <a:p>
            <a:pPr>
              <a:buFont typeface="Wingdings" panose="05000000000000000000" pitchFamily="2" charset="2"/>
              <a:buChar char="§"/>
            </a:pPr>
            <a:r>
              <a:rPr lang="fr-FR" sz="2000" b="0" dirty="0">
                <a:latin typeface="Raleway" panose="020B0503030101060003" pitchFamily="34" charset="0"/>
              </a:rPr>
              <a:t>Récupération des Etriers et maitre cylindre de </a:t>
            </a:r>
            <a:r>
              <a:rPr lang="fr-FR" sz="2000" b="0" dirty="0" err="1">
                <a:latin typeface="Raleway" panose="020B0503030101060003" pitchFamily="34" charset="0"/>
              </a:rPr>
              <a:t>Olympix</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Frette finies à La </a:t>
            </a:r>
            <a:r>
              <a:rPr lang="fr-FR" sz="2000" b="0" dirty="0" err="1">
                <a:latin typeface="Raleway" panose="020B0503030101060003" pitchFamily="34" charset="0"/>
              </a:rPr>
              <a:t>Mache</a:t>
            </a:r>
            <a:r>
              <a:rPr lang="fr-FR" sz="2000" b="0" dirty="0">
                <a:latin typeface="Raleway" panose="020B0503030101060003" pitchFamily="34" charset="0"/>
              </a:rPr>
              <a:t> et traité la semaine prochaine par </a:t>
            </a:r>
            <a:r>
              <a:rPr lang="fr-FR" sz="2000" b="0" dirty="0" err="1">
                <a:latin typeface="Raleway" panose="020B0503030101060003" pitchFamily="34" charset="0"/>
              </a:rPr>
              <a:t>Stoca</a:t>
            </a:r>
            <a:r>
              <a:rPr lang="fr-FR" sz="2000" b="0" dirty="0">
                <a:latin typeface="Raleway" panose="020B0503030101060003" pitchFamily="34" charset="0"/>
              </a:rPr>
              <a:t> (offert)</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Freinage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3" y="903222"/>
            <a:ext cx="3964261" cy="2130790"/>
          </a:xfrm>
          <a:prstGeom prst="rect">
            <a:avLst/>
          </a:prstGeom>
        </p:spPr>
      </p:pic>
      <p:pic>
        <p:nvPicPr>
          <p:cNvPr id="7" name="Image 6">
            <a:extLst>
              <a:ext uri="{FF2B5EF4-FFF2-40B4-BE49-F238E27FC236}">
                <a16:creationId xmlns:a16="http://schemas.microsoft.com/office/drawing/2014/main" id="{B3E684ED-9B9E-4085-B57F-715C170F6751}"/>
              </a:ext>
            </a:extLst>
          </p:cNvPr>
          <p:cNvPicPr>
            <a:picLocks noChangeAspect="1"/>
          </p:cNvPicPr>
          <p:nvPr/>
        </p:nvPicPr>
        <p:blipFill>
          <a:blip r:embed="rId3"/>
          <a:stretch>
            <a:fillRect/>
          </a:stretch>
        </p:blipFill>
        <p:spPr>
          <a:xfrm>
            <a:off x="5279184" y="3683726"/>
            <a:ext cx="3042258" cy="824705"/>
          </a:xfrm>
          <a:prstGeom prst="rect">
            <a:avLst/>
          </a:prstGeom>
        </p:spPr>
      </p:pic>
    </p:spTree>
    <p:extLst>
      <p:ext uri="{BB962C8B-B14F-4D97-AF65-F5344CB8AC3E}">
        <p14:creationId xmlns:p14="http://schemas.microsoft.com/office/powerpoint/2010/main" val="3184561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35</a:t>
            </a:r>
          </a:p>
          <a:p>
            <a:pPr>
              <a:buFont typeface="Wingdings" panose="05000000000000000000" pitchFamily="2" charset="2"/>
              <a:buChar char="§"/>
            </a:pPr>
            <a:r>
              <a:rPr lang="fr-FR" sz="2400" dirty="0">
                <a:latin typeface="Raleway" panose="020B0503030101060003" pitchFamily="34" charset="0"/>
              </a:rPr>
              <a:t>Reçu 10</a:t>
            </a:r>
          </a:p>
          <a:p>
            <a:pPr>
              <a:buFont typeface="Wingdings" panose="05000000000000000000" pitchFamily="2" charset="2"/>
              <a:buChar char="§"/>
            </a:pPr>
            <a:r>
              <a:rPr lang="fr-FR" sz="2400" b="0" dirty="0">
                <a:latin typeface="Raleway" panose="020B0503030101060003" pitchFamily="34" charset="0"/>
              </a:rPr>
              <a:t>Durites + raccords déjà préparés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Circuit de freinage</a:t>
            </a:r>
          </a:p>
        </p:txBody>
      </p:sp>
    </p:spTree>
    <p:extLst>
      <p:ext uri="{BB962C8B-B14F-4D97-AF65-F5344CB8AC3E}">
        <p14:creationId xmlns:p14="http://schemas.microsoft.com/office/powerpoint/2010/main" val="218479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19" y="748145"/>
            <a:ext cx="8074795" cy="3551797"/>
          </a:xfrm>
        </p:spPr>
        <p:txBody>
          <a:bodyPr/>
          <a:lstStyle/>
          <a:p>
            <a:pPr>
              <a:buFont typeface="Wingdings" panose="05000000000000000000" pitchFamily="2" charset="2"/>
              <a:buChar char="§"/>
            </a:pPr>
            <a:r>
              <a:rPr lang="fr-FR" sz="2400" dirty="0">
                <a:latin typeface="Raleway" panose="020B0503030101060003" pitchFamily="34" charset="0"/>
              </a:rPr>
              <a:t>ICO 15</a:t>
            </a:r>
          </a:p>
          <a:p>
            <a:pPr>
              <a:buFont typeface="Wingdings" panose="05000000000000000000" pitchFamily="2" charset="2"/>
              <a:buChar char="§"/>
            </a:pPr>
            <a:r>
              <a:rPr lang="fr-FR" sz="2400" dirty="0">
                <a:latin typeface="Raleway" panose="020B0503030101060003" pitchFamily="34" charset="0"/>
              </a:rPr>
              <a:t>Reçu 12</a:t>
            </a:r>
          </a:p>
          <a:p>
            <a:pPr>
              <a:buFont typeface="Wingdings" panose="05000000000000000000" pitchFamily="2" charset="2"/>
              <a:buChar char="§"/>
            </a:pPr>
            <a:r>
              <a:rPr lang="fr-FR" sz="2400" b="0" dirty="0">
                <a:latin typeface="Raleway" panose="020B0503030101060003" pitchFamily="34" charset="0"/>
              </a:rPr>
              <a:t>Commande lancée sur Bron (livraison prévisionnelle : fin mars)</a:t>
            </a:r>
          </a:p>
          <a:p>
            <a:pPr>
              <a:buFont typeface="Wingdings" panose="05000000000000000000" pitchFamily="2" charset="2"/>
              <a:buChar char="§"/>
            </a:pPr>
            <a:r>
              <a:rPr lang="fr-FR" sz="2400" b="0" dirty="0">
                <a:latin typeface="Raleway" panose="020B0503030101060003" pitchFamily="34" charset="0"/>
              </a:rPr>
              <a:t>Push clips récupérés d’</a:t>
            </a:r>
            <a:r>
              <a:rPr lang="fr-FR" sz="2400" b="0" dirty="0" err="1">
                <a:latin typeface="Raleway" panose="020B0503030101060003" pitchFamily="34" charset="0"/>
              </a:rPr>
              <a:t>Olympix</a:t>
            </a:r>
            <a:r>
              <a:rPr lang="fr-FR" sz="2400" b="0" dirty="0">
                <a:latin typeface="Raleway" panose="020B0503030101060003" pitchFamily="34" charset="0"/>
              </a:rPr>
              <a:t> </a:t>
            </a:r>
          </a:p>
          <a:p>
            <a:pPr>
              <a:buFont typeface="Wingdings" panose="05000000000000000000" pitchFamily="2" charset="2"/>
              <a:buChar char="§"/>
            </a:pPr>
            <a:r>
              <a:rPr lang="fr-FR" sz="2400" b="0" dirty="0">
                <a:latin typeface="Raleway" panose="020B0503030101060003" pitchFamily="34" charset="0"/>
              </a:rPr>
              <a:t>Stickers en cours de réalisation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Carrosserie</a:t>
            </a:r>
          </a:p>
        </p:txBody>
      </p:sp>
    </p:spTree>
    <p:extLst>
      <p:ext uri="{BB962C8B-B14F-4D97-AF65-F5344CB8AC3E}">
        <p14:creationId xmlns:p14="http://schemas.microsoft.com/office/powerpoint/2010/main" val="2817597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6707592" cy="3456384"/>
          </a:xfrm>
        </p:spPr>
        <p:txBody>
          <a:bodyPr/>
          <a:lstStyle/>
          <a:p>
            <a:pPr>
              <a:buFont typeface="Wingdings" panose="05000000000000000000" pitchFamily="2" charset="2"/>
              <a:buChar char="§"/>
            </a:pPr>
            <a:r>
              <a:rPr lang="fr-FR" sz="2000" dirty="0">
                <a:latin typeface="Raleway" panose="020B0503030101060003" pitchFamily="34" charset="0"/>
              </a:rPr>
              <a:t>ICO : 110</a:t>
            </a:r>
          </a:p>
          <a:p>
            <a:pPr>
              <a:buFont typeface="Wingdings" panose="05000000000000000000" pitchFamily="2" charset="2"/>
              <a:buChar char="§"/>
            </a:pPr>
            <a:r>
              <a:rPr lang="fr-FR" sz="2000" dirty="0">
                <a:latin typeface="Raleway" panose="020B0503030101060003" pitchFamily="34" charset="0"/>
              </a:rPr>
              <a:t>Reçu : 36</a:t>
            </a:r>
          </a:p>
          <a:p>
            <a:pPr>
              <a:buFont typeface="Wingdings" panose="05000000000000000000" pitchFamily="2" charset="2"/>
              <a:buChar char="§"/>
            </a:pPr>
            <a:r>
              <a:rPr lang="fr-FR" sz="2000" dirty="0">
                <a:latin typeface="Raleway" panose="020B0503030101060003" pitchFamily="34" charset="0"/>
              </a:rPr>
              <a:t> </a:t>
            </a:r>
            <a:r>
              <a:rPr lang="fr-FR" sz="2000" b="0" dirty="0">
                <a:latin typeface="Raleway" panose="020B0503030101060003" pitchFamily="34" charset="0"/>
              </a:rPr>
              <a:t>Moyeu et porte moyeu en cours à La </a:t>
            </a:r>
            <a:r>
              <a:rPr lang="fr-FR" sz="2000" b="0" dirty="0" err="1">
                <a:latin typeface="Raleway" panose="020B0503030101060003" pitchFamily="34" charset="0"/>
              </a:rPr>
              <a:t>Mache</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Roulements commandés chez SKF</a:t>
            </a:r>
          </a:p>
          <a:p>
            <a:pPr>
              <a:buFont typeface="Wingdings" panose="05000000000000000000" pitchFamily="2" charset="2"/>
              <a:buChar char="§"/>
            </a:pPr>
            <a:r>
              <a:rPr lang="fr-FR" sz="2000" b="0" dirty="0">
                <a:latin typeface="Raleway" panose="020B0503030101060003" pitchFamily="34" charset="0"/>
              </a:rPr>
              <a:t>Jantes magnésium reçues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Roue équipée</a:t>
            </a:r>
          </a:p>
        </p:txBody>
      </p:sp>
    </p:spTree>
    <p:extLst>
      <p:ext uri="{BB962C8B-B14F-4D97-AF65-F5344CB8AC3E}">
        <p14:creationId xmlns:p14="http://schemas.microsoft.com/office/powerpoint/2010/main" val="1701809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t>Introduction</a:t>
            </a:r>
          </a:p>
          <a:p>
            <a:pPr marL="692150" indent="-514350">
              <a:buFont typeface="+mj-lt"/>
              <a:buAutoNum type="arabicPeriod"/>
            </a:pPr>
            <a:r>
              <a:rPr lang="fr-FR" dirty="0"/>
              <a:t>Bilan logistique</a:t>
            </a:r>
          </a:p>
          <a:p>
            <a:pPr marL="692150" indent="-514350">
              <a:buFont typeface="+mj-lt"/>
              <a:buAutoNum type="arabicPeriod"/>
            </a:pPr>
            <a:r>
              <a:rPr lang="fr-FR" dirty="0" err="1"/>
              <a:t>PVs</a:t>
            </a:r>
            <a:r>
              <a:rPr lang="fr-FR" dirty="0"/>
              <a:t> de vérification &amp; AMDEC</a:t>
            </a:r>
          </a:p>
          <a:p>
            <a:pPr marL="692150" indent="-514350">
              <a:buFont typeface="+mj-lt"/>
              <a:buAutoNum type="arabicPeriod"/>
            </a:pPr>
            <a:r>
              <a:rPr lang="fr-FR" dirty="0"/>
              <a:t>Stratégie d’intégration</a:t>
            </a:r>
          </a:p>
          <a:p>
            <a:pPr marL="692150" indent="-514350">
              <a:buFont typeface="+mj-lt"/>
              <a:buAutoNum type="arabicPeriod"/>
            </a:pPr>
            <a:r>
              <a:rPr lang="fr-FR" dirty="0"/>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65157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549080" cy="3456384"/>
          </a:xfrm>
        </p:spPr>
        <p:txBody>
          <a:bodyPr/>
          <a:lstStyle/>
          <a:p>
            <a:pPr>
              <a:buFont typeface="Wingdings" panose="05000000000000000000" pitchFamily="2" charset="2"/>
              <a:buChar char="§"/>
            </a:pPr>
            <a:r>
              <a:rPr lang="fr-FR" sz="2000" dirty="0">
                <a:latin typeface="Raleway" panose="020B0503030101060003" pitchFamily="34" charset="0"/>
              </a:rPr>
              <a:t>ICO 96</a:t>
            </a:r>
          </a:p>
          <a:p>
            <a:pPr>
              <a:buFont typeface="Wingdings" panose="05000000000000000000" pitchFamily="2" charset="2"/>
              <a:buChar char="§"/>
            </a:pPr>
            <a:r>
              <a:rPr lang="fr-FR" sz="2000" dirty="0">
                <a:latin typeface="Raleway" panose="020B0503030101060003" pitchFamily="34" charset="0"/>
              </a:rPr>
              <a:t>Reçu 90</a:t>
            </a:r>
          </a:p>
          <a:p>
            <a:pPr>
              <a:buFont typeface="Wingdings" panose="05000000000000000000" pitchFamily="2" charset="2"/>
              <a:buChar char="§"/>
            </a:pPr>
            <a:r>
              <a:rPr lang="fr-FR" sz="2000" b="0" dirty="0">
                <a:latin typeface="Raleway" panose="020B0503030101060003" pitchFamily="34" charset="0"/>
              </a:rPr>
              <a:t>Commande </a:t>
            </a:r>
            <a:r>
              <a:rPr lang="fr-FR" sz="2000" b="0" dirty="0" err="1">
                <a:latin typeface="Raleway" panose="020B0503030101060003" pitchFamily="34" charset="0"/>
              </a:rPr>
              <a:t>Ohlins</a:t>
            </a:r>
            <a:r>
              <a:rPr lang="fr-FR" sz="2000" b="0" dirty="0">
                <a:latin typeface="Raleway" panose="020B0503030101060003" pitchFamily="34" charset="0"/>
              </a:rPr>
              <a:t> reçue</a:t>
            </a:r>
          </a:p>
          <a:p>
            <a:pPr>
              <a:buFont typeface="Wingdings" panose="05000000000000000000" pitchFamily="2" charset="2"/>
              <a:buChar char="§"/>
            </a:pPr>
            <a:r>
              <a:rPr lang="fr-FR" sz="2000" b="0" dirty="0">
                <a:latin typeface="Raleway" panose="020B0503030101060003" pitchFamily="34" charset="0"/>
              </a:rPr>
              <a:t>Visserie classe 12.9 reçue</a:t>
            </a:r>
          </a:p>
          <a:p>
            <a:pPr>
              <a:buFont typeface="Wingdings" panose="05000000000000000000" pitchFamily="2" charset="2"/>
              <a:buChar char="§"/>
            </a:pPr>
            <a:r>
              <a:rPr lang="fr-FR" sz="2000" b="0" dirty="0">
                <a:latin typeface="Raleway" panose="020B0503030101060003" pitchFamily="34" charset="0"/>
              </a:rPr>
              <a:t>Basculeurs reçus</a:t>
            </a:r>
          </a:p>
          <a:p>
            <a:pPr>
              <a:buFont typeface="Wingdings" panose="05000000000000000000" pitchFamily="2" charset="2"/>
              <a:buChar char="§"/>
            </a:pPr>
            <a:r>
              <a:rPr lang="fr-FR" sz="2000" b="0" dirty="0">
                <a:latin typeface="Raleway" panose="020B0503030101060003" pitchFamily="34" charset="0"/>
              </a:rPr>
              <a:t>Commande SKF (en attente)</a:t>
            </a:r>
          </a:p>
          <a:p>
            <a:pPr>
              <a:buFont typeface="Wingdings" panose="05000000000000000000" pitchFamily="2" charset="2"/>
              <a:buChar char="§"/>
            </a:pP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Suspensions</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100" y="936381"/>
            <a:ext cx="3683370" cy="2762528"/>
          </a:xfrm>
          <a:prstGeom prst="rect">
            <a:avLst/>
          </a:prstGeom>
        </p:spPr>
      </p:pic>
    </p:spTree>
    <p:extLst>
      <p:ext uri="{BB962C8B-B14F-4D97-AF65-F5344CB8AC3E}">
        <p14:creationId xmlns:p14="http://schemas.microsoft.com/office/powerpoint/2010/main" val="1771989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dirty="0">
                <a:latin typeface="Raleway" panose="020B0503030101060003" pitchFamily="34" charset="0"/>
              </a:rPr>
              <a:t>ICO 32</a:t>
            </a:r>
          </a:p>
          <a:p>
            <a:pPr>
              <a:buFont typeface="Wingdings" panose="05000000000000000000" pitchFamily="2" charset="2"/>
              <a:buChar char="§"/>
            </a:pPr>
            <a:r>
              <a:rPr lang="fr-FR" dirty="0">
                <a:latin typeface="Raleway" panose="020B0503030101060003" pitchFamily="34" charset="0"/>
              </a:rPr>
              <a:t>Reçu 32</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Barre anti roulis </a:t>
            </a:r>
          </a:p>
        </p:txBody>
      </p:sp>
      <p:pic>
        <p:nvPicPr>
          <p:cNvPr id="6" name="Image 5">
            <a:extLst>
              <a:ext uri="{FF2B5EF4-FFF2-40B4-BE49-F238E27FC236}">
                <a16:creationId xmlns:a16="http://schemas.microsoft.com/office/drawing/2014/main" id="{4778E8C9-95FF-4CDA-AD78-B31D04B2B9C4}"/>
              </a:ext>
            </a:extLst>
          </p:cNvPr>
          <p:cNvPicPr>
            <a:picLocks noChangeAspect="1"/>
          </p:cNvPicPr>
          <p:nvPr/>
        </p:nvPicPr>
        <p:blipFill>
          <a:blip r:embed="rId2"/>
          <a:stretch>
            <a:fillRect/>
          </a:stretch>
        </p:blipFill>
        <p:spPr>
          <a:xfrm>
            <a:off x="3188677" y="1041888"/>
            <a:ext cx="4495799" cy="3371849"/>
          </a:xfrm>
          <a:prstGeom prst="rect">
            <a:avLst/>
          </a:prstGeom>
        </p:spPr>
      </p:pic>
    </p:spTree>
    <p:extLst>
      <p:ext uri="{BB962C8B-B14F-4D97-AF65-F5344CB8AC3E}">
        <p14:creationId xmlns:p14="http://schemas.microsoft.com/office/powerpoint/2010/main" val="3530516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999353" cy="3456384"/>
          </a:xfrm>
        </p:spPr>
        <p:txBody>
          <a:bodyPr/>
          <a:lstStyle/>
          <a:p>
            <a:pPr>
              <a:buFont typeface="Wingdings" panose="05000000000000000000" pitchFamily="2" charset="2"/>
              <a:buChar char="§"/>
            </a:pPr>
            <a:r>
              <a:rPr lang="fr-FR" sz="2000" dirty="0">
                <a:latin typeface="Raleway" panose="020B0503030101060003" pitchFamily="34" charset="0"/>
              </a:rPr>
              <a:t>ICO 31</a:t>
            </a:r>
          </a:p>
          <a:p>
            <a:pPr>
              <a:buFont typeface="Wingdings" panose="05000000000000000000" pitchFamily="2" charset="2"/>
              <a:buChar char="§"/>
            </a:pPr>
            <a:r>
              <a:rPr lang="fr-FR" sz="2000" dirty="0">
                <a:latin typeface="Raleway" panose="020B0503030101060003" pitchFamily="34" charset="0"/>
              </a:rPr>
              <a:t>Reçu 29</a:t>
            </a:r>
          </a:p>
          <a:p>
            <a:pPr>
              <a:buFont typeface="Wingdings" panose="05000000000000000000" pitchFamily="2" charset="2"/>
              <a:buChar char="§"/>
            </a:pPr>
            <a:r>
              <a:rPr lang="fr-FR" sz="2000" b="0" dirty="0">
                <a:latin typeface="Raleway" panose="020B0503030101060003" pitchFamily="34" charset="0"/>
              </a:rPr>
              <a:t>Commande chez RCV bientôt reçue</a:t>
            </a:r>
          </a:p>
          <a:p>
            <a:pPr>
              <a:buFont typeface="Wingdings" panose="05000000000000000000" pitchFamily="2" charset="2"/>
              <a:buChar char="§"/>
            </a:pPr>
            <a:r>
              <a:rPr lang="fr-FR" sz="2000" b="0" dirty="0">
                <a:latin typeface="Raleway" panose="020B0503030101060003" pitchFamily="34" charset="0"/>
              </a:rPr>
              <a:t>Commande SKF (en attente)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Transmission secondaire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112" y="1394772"/>
            <a:ext cx="2331061" cy="3108081"/>
          </a:xfrm>
          <a:prstGeom prst="rect">
            <a:avLst/>
          </a:prstGeom>
        </p:spPr>
      </p:pic>
      <p:pic>
        <p:nvPicPr>
          <p:cNvPr id="7" name="Image 6">
            <a:extLst>
              <a:ext uri="{FF2B5EF4-FFF2-40B4-BE49-F238E27FC236}">
                <a16:creationId xmlns:a16="http://schemas.microsoft.com/office/drawing/2014/main" id="{425229BB-F045-425E-9003-B93A78D13BEA}"/>
              </a:ext>
            </a:extLst>
          </p:cNvPr>
          <p:cNvPicPr>
            <a:picLocks noChangeAspect="1"/>
          </p:cNvPicPr>
          <p:nvPr/>
        </p:nvPicPr>
        <p:blipFill>
          <a:blip r:embed="rId3"/>
          <a:stretch>
            <a:fillRect/>
          </a:stretch>
        </p:blipFill>
        <p:spPr>
          <a:xfrm>
            <a:off x="2507672" y="2798150"/>
            <a:ext cx="3030583" cy="1704703"/>
          </a:xfrm>
          <a:prstGeom prst="rect">
            <a:avLst/>
          </a:prstGeom>
        </p:spPr>
      </p:pic>
    </p:spTree>
    <p:extLst>
      <p:ext uri="{BB962C8B-B14F-4D97-AF65-F5344CB8AC3E}">
        <p14:creationId xmlns:p14="http://schemas.microsoft.com/office/powerpoint/2010/main" val="719546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7"/>
            <a:ext cx="4764492" cy="3315205"/>
          </a:xfrm>
        </p:spPr>
        <p:txBody>
          <a:bodyPr/>
          <a:lstStyle/>
          <a:p>
            <a:pPr>
              <a:buFont typeface="Wingdings" panose="05000000000000000000" pitchFamily="2" charset="2"/>
              <a:buChar char="§"/>
            </a:pPr>
            <a:r>
              <a:rPr lang="fr-FR" sz="2000" dirty="0">
                <a:latin typeface="Raleway" panose="020B0503030101060003" pitchFamily="34" charset="0"/>
              </a:rPr>
              <a:t>ICO : 503</a:t>
            </a:r>
          </a:p>
          <a:p>
            <a:pPr>
              <a:buFont typeface="Wingdings" panose="05000000000000000000" pitchFamily="2" charset="2"/>
              <a:buChar char="§"/>
            </a:pPr>
            <a:r>
              <a:rPr lang="fr-FR" sz="2000" dirty="0">
                <a:latin typeface="Raleway" panose="020B0503030101060003" pitchFamily="34" charset="0"/>
              </a:rPr>
              <a:t>Reçu : 214</a:t>
            </a:r>
          </a:p>
          <a:p>
            <a:pPr>
              <a:buFont typeface="Wingdings" panose="05000000000000000000" pitchFamily="2" charset="2"/>
              <a:buChar char="§"/>
            </a:pPr>
            <a:r>
              <a:rPr lang="fr-FR" sz="2000" b="0" dirty="0">
                <a:latin typeface="Raleway" panose="020B0503030101060003" pitchFamily="34" charset="0"/>
              </a:rPr>
              <a:t>Soudure carte terminée</a:t>
            </a:r>
          </a:p>
          <a:p>
            <a:pPr>
              <a:buFont typeface="Wingdings" panose="05000000000000000000" pitchFamily="2" charset="2"/>
              <a:buChar char="§"/>
            </a:pPr>
            <a:r>
              <a:rPr lang="fr-FR" sz="2000" b="0" dirty="0">
                <a:latin typeface="Raleway" panose="020B0503030101060003" pitchFamily="34" charset="0"/>
              </a:rPr>
              <a:t>Tableau de bord fini (attente plaque carbone)</a:t>
            </a:r>
          </a:p>
          <a:p>
            <a:pPr>
              <a:buFont typeface="Wingdings" panose="05000000000000000000" pitchFamily="2" charset="2"/>
              <a:buChar char="§"/>
            </a:pPr>
            <a:r>
              <a:rPr lang="fr-FR" sz="2000" b="0" dirty="0">
                <a:latin typeface="Raleway" panose="020B0503030101060003" pitchFamily="34" charset="0"/>
              </a:rPr>
              <a:t>Commande chez </a:t>
            </a:r>
            <a:r>
              <a:rPr lang="fr-FR" sz="2000" b="0" dirty="0" err="1">
                <a:latin typeface="Raleway" panose="020B0503030101060003" pitchFamily="34" charset="0"/>
              </a:rPr>
              <a:t>Mouser</a:t>
            </a:r>
            <a:r>
              <a:rPr lang="fr-FR" sz="2000" b="0" dirty="0">
                <a:latin typeface="Raleway" panose="020B0503030101060003" pitchFamily="34" charset="0"/>
              </a:rPr>
              <a:t> en cours sur Bron </a:t>
            </a:r>
          </a:p>
          <a:p>
            <a:pPr>
              <a:buFont typeface="Wingdings" panose="05000000000000000000" pitchFamily="2" charset="2"/>
              <a:buChar char="§"/>
            </a:pPr>
            <a:r>
              <a:rPr lang="fr-FR" sz="2000" b="0" dirty="0">
                <a:latin typeface="Raleway" panose="020B0503030101060003" pitchFamily="34" charset="0"/>
              </a:rPr>
              <a:t>Commande chez RS Components en cours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Electronique avant &amp; arrière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300" y="801579"/>
            <a:ext cx="3030248" cy="4040330"/>
          </a:xfrm>
          <a:prstGeom prst="rect">
            <a:avLst/>
          </a:prstGeom>
        </p:spPr>
      </p:pic>
    </p:spTree>
    <p:extLst>
      <p:ext uri="{BB962C8B-B14F-4D97-AF65-F5344CB8AC3E}">
        <p14:creationId xmlns:p14="http://schemas.microsoft.com/office/powerpoint/2010/main" val="3985299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3713811" cy="3456384"/>
          </a:xfrm>
        </p:spPr>
        <p:txBody>
          <a:bodyPr/>
          <a:lstStyle/>
          <a:p>
            <a:pPr>
              <a:buFont typeface="Wingdings" panose="05000000000000000000" pitchFamily="2" charset="2"/>
              <a:buChar char="§"/>
            </a:pPr>
            <a:r>
              <a:rPr lang="fr-FR" sz="2000" dirty="0">
                <a:latin typeface="Raleway" panose="020B0503030101060003" pitchFamily="34" charset="0"/>
              </a:rPr>
              <a:t>ICO : 36</a:t>
            </a:r>
          </a:p>
          <a:p>
            <a:pPr>
              <a:buFont typeface="Wingdings" panose="05000000000000000000" pitchFamily="2" charset="2"/>
              <a:buChar char="§"/>
            </a:pPr>
            <a:r>
              <a:rPr lang="fr-FR" sz="2000" dirty="0">
                <a:latin typeface="Raleway" panose="020B0503030101060003" pitchFamily="34" charset="0"/>
              </a:rPr>
              <a:t>Reçu : 36</a:t>
            </a:r>
          </a:p>
          <a:p>
            <a:pPr>
              <a:buFont typeface="Wingdings" panose="05000000000000000000" pitchFamily="2" charset="2"/>
              <a:buChar char="§"/>
            </a:pPr>
            <a:r>
              <a:rPr lang="fr-FR" sz="2000" b="0" dirty="0">
                <a:latin typeface="Raleway" panose="020B0503030101060003" pitchFamily="34" charset="0"/>
              </a:rPr>
              <a:t>Manque perçage du volant</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Direction</a:t>
            </a:r>
          </a:p>
        </p:txBody>
      </p:sp>
      <p:pic>
        <p:nvPicPr>
          <p:cNvPr id="6" name="Image 5">
            <a:extLst>
              <a:ext uri="{FF2B5EF4-FFF2-40B4-BE49-F238E27FC236}">
                <a16:creationId xmlns:a16="http://schemas.microsoft.com/office/drawing/2014/main" id="{FAE3F9ED-272F-4780-8F7B-D32577301DE7}"/>
              </a:ext>
            </a:extLst>
          </p:cNvPr>
          <p:cNvPicPr>
            <a:picLocks noChangeAspect="1"/>
          </p:cNvPicPr>
          <p:nvPr/>
        </p:nvPicPr>
        <p:blipFill>
          <a:blip r:embed="rId2"/>
          <a:stretch>
            <a:fillRect/>
          </a:stretch>
        </p:blipFill>
        <p:spPr>
          <a:xfrm>
            <a:off x="4280915" y="950425"/>
            <a:ext cx="4611565" cy="3458674"/>
          </a:xfrm>
          <a:prstGeom prst="rect">
            <a:avLst/>
          </a:prstGeom>
        </p:spPr>
      </p:pic>
    </p:spTree>
    <p:extLst>
      <p:ext uri="{BB962C8B-B14F-4D97-AF65-F5344CB8AC3E}">
        <p14:creationId xmlns:p14="http://schemas.microsoft.com/office/powerpoint/2010/main" val="3281513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solidFill>
                  <a:schemeClr val="bg1">
                    <a:lumMod val="65000"/>
                  </a:schemeClr>
                </a:solidFill>
              </a:rPr>
              <a:t>Introduction</a:t>
            </a:r>
          </a:p>
          <a:p>
            <a:pPr marL="692150" indent="-514350">
              <a:buFont typeface="+mj-lt"/>
              <a:buAutoNum type="arabicPeriod"/>
            </a:pPr>
            <a:r>
              <a:rPr lang="fr-FR" dirty="0">
                <a:solidFill>
                  <a:schemeClr val="bg1">
                    <a:lumMod val="65000"/>
                  </a:schemeClr>
                </a:solidFill>
              </a:rPr>
              <a:t>Bilan logistique</a:t>
            </a:r>
          </a:p>
          <a:p>
            <a:pPr marL="692150" indent="-514350">
              <a:buFont typeface="+mj-lt"/>
              <a:buAutoNum type="arabicPeriod"/>
            </a:pPr>
            <a:r>
              <a:rPr lang="fr-FR" dirty="0" err="1">
                <a:solidFill>
                  <a:schemeClr val="tx1"/>
                </a:solidFill>
              </a:rPr>
              <a:t>PVs</a:t>
            </a:r>
            <a:r>
              <a:rPr lang="fr-FR" dirty="0">
                <a:solidFill>
                  <a:schemeClr val="tx1"/>
                </a:solidFill>
              </a:rPr>
              <a:t> de vérification &amp; AMDEC</a:t>
            </a:r>
          </a:p>
          <a:p>
            <a:pPr marL="692150" indent="-514350">
              <a:buFont typeface="+mj-lt"/>
              <a:buAutoNum type="arabicPeriod"/>
            </a:pPr>
            <a:r>
              <a:rPr lang="fr-FR" dirty="0">
                <a:solidFill>
                  <a:schemeClr val="bg1">
                    <a:lumMod val="65000"/>
                  </a:schemeClr>
                </a:solidFill>
              </a:rPr>
              <a:t>Stratégie d’intégration</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200755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450272" y="79530"/>
            <a:ext cx="8236527" cy="1102519"/>
          </a:xfrm>
        </p:spPr>
        <p:txBody>
          <a:bodyPr/>
          <a:lstStyle/>
          <a:p>
            <a:pPr marL="177800" algn="ctr"/>
            <a:r>
              <a:rPr lang="fr-FR" dirty="0">
                <a:latin typeface="Century Gothic" panose="020B0502020202020204" pitchFamily="34" charset="0"/>
              </a:rPr>
              <a:t>Présentation des </a:t>
            </a:r>
            <a:r>
              <a:rPr lang="fr-FR" dirty="0" err="1">
                <a:latin typeface="Century Gothic" panose="020B0502020202020204" pitchFamily="34" charset="0"/>
              </a:rPr>
              <a:t>PVs</a:t>
            </a:r>
            <a:r>
              <a:rPr lang="fr-FR" dirty="0">
                <a:latin typeface="Century Gothic" panose="020B0502020202020204" pitchFamily="34" charset="0"/>
              </a:rPr>
              <a:t> de vérification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26</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140" y="1182049"/>
            <a:ext cx="2545373" cy="3393831"/>
          </a:xfrm>
          <a:prstGeom prst="rect">
            <a:avLst/>
          </a:prstGeom>
        </p:spPr>
      </p:pic>
      <p:pic>
        <p:nvPicPr>
          <p:cNvPr id="5" name="Image 4">
            <a:extLst>
              <a:ext uri="{FF2B5EF4-FFF2-40B4-BE49-F238E27FC236}">
                <a16:creationId xmlns:a16="http://schemas.microsoft.com/office/drawing/2014/main" id="{DEBA87C5-93D2-4D2A-8554-BAF0F18E0028}"/>
              </a:ext>
            </a:extLst>
          </p:cNvPr>
          <p:cNvPicPr>
            <a:picLocks noChangeAspect="1"/>
          </p:cNvPicPr>
          <p:nvPr/>
        </p:nvPicPr>
        <p:blipFill>
          <a:blip r:embed="rId3"/>
          <a:stretch>
            <a:fillRect/>
          </a:stretch>
        </p:blipFill>
        <p:spPr>
          <a:xfrm rot="5400000">
            <a:off x="5363858" y="1623313"/>
            <a:ext cx="3530109" cy="2647582"/>
          </a:xfrm>
          <a:prstGeom prst="rect">
            <a:avLst/>
          </a:prstGeom>
        </p:spPr>
      </p:pic>
      <p:pic>
        <p:nvPicPr>
          <p:cNvPr id="8" name="Image 7">
            <a:extLst>
              <a:ext uri="{FF2B5EF4-FFF2-40B4-BE49-F238E27FC236}">
                <a16:creationId xmlns:a16="http://schemas.microsoft.com/office/drawing/2014/main" id="{D0391305-B3BE-4741-9DB4-30B5FCE642AA}"/>
              </a:ext>
            </a:extLst>
          </p:cNvPr>
          <p:cNvPicPr>
            <a:picLocks noChangeAspect="1"/>
          </p:cNvPicPr>
          <p:nvPr/>
        </p:nvPicPr>
        <p:blipFill>
          <a:blip r:embed="rId4"/>
          <a:stretch>
            <a:fillRect/>
          </a:stretch>
        </p:blipFill>
        <p:spPr>
          <a:xfrm rot="5400000">
            <a:off x="2715176" y="1598584"/>
            <a:ext cx="3332282" cy="2499212"/>
          </a:xfrm>
          <a:prstGeom prst="rect">
            <a:avLst/>
          </a:prstGeom>
        </p:spPr>
      </p:pic>
    </p:spTree>
    <p:extLst>
      <p:ext uri="{BB962C8B-B14F-4D97-AF65-F5344CB8AC3E}">
        <p14:creationId xmlns:p14="http://schemas.microsoft.com/office/powerpoint/2010/main" val="154708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453736" y="137666"/>
            <a:ext cx="8236527" cy="1102519"/>
          </a:xfrm>
        </p:spPr>
        <p:txBody>
          <a:bodyPr/>
          <a:lstStyle/>
          <a:p>
            <a:pPr marL="177800" algn="ctr"/>
            <a:r>
              <a:rPr lang="fr-FR" dirty="0">
                <a:latin typeface="Century Gothic" panose="020B0502020202020204" pitchFamily="34" charset="0"/>
              </a:rPr>
              <a:t>Présentation des AMDEC de </a:t>
            </a:r>
            <a:r>
              <a:rPr lang="fr-FR" dirty="0" err="1">
                <a:latin typeface="Century Gothic" panose="020B0502020202020204" pitchFamily="34" charset="0"/>
              </a:rPr>
              <a:t>dérisquage</a:t>
            </a:r>
            <a:endParaRPr lang="fr-FR" dirty="0">
              <a:latin typeface="Century Gothic" panose="020B0502020202020204"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27</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2314688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en torsion : </a:t>
            </a:r>
          </a:p>
          <a:p>
            <a:pPr>
              <a:buFont typeface="Wingdings" panose="05000000000000000000" pitchFamily="2" charset="2"/>
              <a:buChar char="§"/>
            </a:pPr>
            <a:r>
              <a:rPr lang="fr-FR" sz="2000" b="0" dirty="0">
                <a:latin typeface="Raleway" panose="020B0503030101060003" pitchFamily="34" charset="0"/>
              </a:rPr>
              <a:t>Prévu : 2160 N.mm</a:t>
            </a:r>
          </a:p>
          <a:p>
            <a:pPr>
              <a:buFont typeface="Wingdings" panose="05000000000000000000" pitchFamily="2" charset="2"/>
              <a:buChar char="§"/>
            </a:pPr>
            <a:r>
              <a:rPr lang="fr-FR" sz="2000" b="0" dirty="0">
                <a:latin typeface="Raleway" panose="020B0503030101060003" pitchFamily="34" charset="0"/>
              </a:rPr>
              <a:t>Réelle : 2317 N.mm</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de la structure tubulaire</a:t>
            </a:r>
          </a:p>
        </p:txBody>
      </p:sp>
      <p:pic>
        <p:nvPicPr>
          <p:cNvPr id="6" name="Image 5">
            <a:extLst>
              <a:ext uri="{FF2B5EF4-FFF2-40B4-BE49-F238E27FC236}">
                <a16:creationId xmlns:a16="http://schemas.microsoft.com/office/drawing/2014/main" id="{241A4F5D-2662-44DB-A99B-6D853AB6D408}"/>
              </a:ext>
            </a:extLst>
          </p:cNvPr>
          <p:cNvPicPr>
            <a:picLocks noChangeAspect="1"/>
          </p:cNvPicPr>
          <p:nvPr/>
        </p:nvPicPr>
        <p:blipFill>
          <a:blip r:embed="rId2"/>
          <a:stretch>
            <a:fillRect/>
          </a:stretch>
        </p:blipFill>
        <p:spPr>
          <a:xfrm>
            <a:off x="3442569" y="982204"/>
            <a:ext cx="4927707" cy="3695780"/>
          </a:xfrm>
          <a:prstGeom prst="rect">
            <a:avLst/>
          </a:prstGeom>
        </p:spPr>
      </p:pic>
    </p:spTree>
    <p:extLst>
      <p:ext uri="{BB962C8B-B14F-4D97-AF65-F5344CB8AC3E}">
        <p14:creationId xmlns:p14="http://schemas.microsoft.com/office/powerpoint/2010/main" val="250599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de fonctionnement</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du tableau de bord (carte avant)</a:t>
            </a:r>
          </a:p>
        </p:txBody>
      </p:sp>
      <p:pic>
        <p:nvPicPr>
          <p:cNvPr id="5" name="video-1551816215">
            <a:hlinkClick r:id="" action="ppaction://media"/>
            <a:extLst>
              <a:ext uri="{FF2B5EF4-FFF2-40B4-BE49-F238E27FC236}">
                <a16:creationId xmlns:a16="http://schemas.microsoft.com/office/drawing/2014/main" id="{616F22D6-AEBF-4C7B-AA8C-1AE41071A7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6526" y="1311415"/>
            <a:ext cx="6567855" cy="36944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8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t>Introduction</a:t>
            </a:r>
          </a:p>
          <a:p>
            <a:pPr marL="692150" indent="-514350">
              <a:buFont typeface="+mj-lt"/>
              <a:buAutoNum type="arabicPeriod"/>
            </a:pPr>
            <a:r>
              <a:rPr lang="fr-FR" dirty="0">
                <a:solidFill>
                  <a:schemeClr val="bg1">
                    <a:lumMod val="65000"/>
                  </a:schemeClr>
                </a:solidFill>
              </a:rPr>
              <a:t>Bilan logistique</a:t>
            </a:r>
          </a:p>
          <a:p>
            <a:pPr marL="692150" indent="-514350">
              <a:buFont typeface="+mj-lt"/>
              <a:buAutoNum type="arabicPeriod"/>
            </a:pPr>
            <a:r>
              <a:rPr lang="fr-FR" dirty="0" err="1">
                <a:solidFill>
                  <a:schemeClr val="bg1">
                    <a:lumMod val="65000"/>
                  </a:schemeClr>
                </a:solidFill>
              </a:rPr>
              <a:t>PVs</a:t>
            </a:r>
            <a:r>
              <a:rPr lang="fr-FR" dirty="0">
                <a:solidFill>
                  <a:schemeClr val="bg1">
                    <a:lumMod val="65000"/>
                  </a:schemeClr>
                </a:solidFill>
              </a:rPr>
              <a:t> de vérification &amp; AMDEC</a:t>
            </a:r>
          </a:p>
          <a:p>
            <a:pPr marL="692150" indent="-514350">
              <a:buFont typeface="+mj-lt"/>
              <a:buAutoNum type="arabicPeriod"/>
            </a:pPr>
            <a:r>
              <a:rPr lang="fr-FR" dirty="0">
                <a:solidFill>
                  <a:schemeClr val="bg1">
                    <a:lumMod val="65000"/>
                  </a:schemeClr>
                </a:solidFill>
              </a:rPr>
              <a:t>Stratégie d’intégration</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740347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de torsion</a:t>
            </a:r>
          </a:p>
          <a:p>
            <a:pPr>
              <a:buFont typeface="Wingdings" panose="05000000000000000000" pitchFamily="2" charset="2"/>
              <a:buChar char="§"/>
            </a:pPr>
            <a:r>
              <a:rPr lang="fr-FR" sz="2000" b="0" dirty="0">
                <a:latin typeface="Raleway" panose="020B0503030101060003" pitchFamily="34" charset="0"/>
              </a:rPr>
              <a:t>Prévue : 400 N.mm</a:t>
            </a:r>
          </a:p>
          <a:p>
            <a:pPr>
              <a:buFont typeface="Wingdings" panose="05000000000000000000" pitchFamily="2" charset="2"/>
              <a:buChar char="§"/>
            </a:pPr>
            <a:r>
              <a:rPr lang="fr-FR" sz="2000" b="0" dirty="0">
                <a:latin typeface="Raleway" panose="020B0503030101060003" pitchFamily="34" charset="0"/>
              </a:rPr>
              <a:t>Réelle : 421 N.mm</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de la barre anti roulis</a:t>
            </a:r>
          </a:p>
        </p:txBody>
      </p:sp>
      <p:pic>
        <p:nvPicPr>
          <p:cNvPr id="8" name="Image 7">
            <a:extLst>
              <a:ext uri="{FF2B5EF4-FFF2-40B4-BE49-F238E27FC236}">
                <a16:creationId xmlns:a16="http://schemas.microsoft.com/office/drawing/2014/main" id="{4FB16EAC-4ED7-4069-A087-05B504BD12F2}"/>
              </a:ext>
            </a:extLst>
          </p:cNvPr>
          <p:cNvPicPr>
            <a:picLocks noChangeAspect="1"/>
          </p:cNvPicPr>
          <p:nvPr/>
        </p:nvPicPr>
        <p:blipFill>
          <a:blip r:embed="rId2"/>
          <a:stretch>
            <a:fillRect/>
          </a:stretch>
        </p:blipFill>
        <p:spPr>
          <a:xfrm>
            <a:off x="3409766" y="873449"/>
            <a:ext cx="2324467" cy="4132385"/>
          </a:xfrm>
          <a:prstGeom prst="rect">
            <a:avLst/>
          </a:prstGeom>
        </p:spPr>
      </p:pic>
    </p:spTree>
    <p:extLst>
      <p:ext uri="{BB962C8B-B14F-4D97-AF65-F5344CB8AC3E}">
        <p14:creationId xmlns:p14="http://schemas.microsoft.com/office/powerpoint/2010/main" val="2886017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684480"/>
          </a:xfrm>
        </p:spPr>
        <p:txBody>
          <a:bodyPr/>
          <a:lstStyle/>
          <a:p>
            <a:pPr>
              <a:buFont typeface="Wingdings" panose="05000000000000000000" pitchFamily="2" charset="2"/>
              <a:buChar char="§"/>
            </a:pPr>
            <a:r>
              <a:rPr lang="fr-FR" sz="2000" dirty="0">
                <a:latin typeface="Raleway" panose="020B0503030101060003" pitchFamily="34" charset="0"/>
              </a:rPr>
              <a:t>Validation d’injecteur et rampe d’injection sur </a:t>
            </a:r>
            <a:r>
              <a:rPr lang="fr-FR" sz="2000" dirty="0" err="1">
                <a:latin typeface="Raleway" panose="020B0503030101060003" pitchFamily="34" charset="0"/>
              </a:rPr>
              <a:t>vulcanix</a:t>
            </a:r>
            <a:endParaRPr lang="fr-FR" sz="2000" dirty="0">
              <a:latin typeface="Raleway" panose="020B0503030101060003" pitchFamily="34" charset="0"/>
            </a:endParaRPr>
          </a:p>
          <a:p>
            <a:pPr>
              <a:buFont typeface="Wingdings" panose="05000000000000000000" pitchFamily="2" charset="2"/>
              <a:buChar char="§"/>
            </a:pPr>
            <a:r>
              <a:rPr lang="fr-FR" sz="2000" dirty="0">
                <a:latin typeface="Raleway" panose="020B0503030101060003" pitchFamily="34" charset="0"/>
              </a:rPr>
              <a:t>Validation de l’admission sur </a:t>
            </a:r>
            <a:r>
              <a:rPr lang="fr-FR" sz="2000" dirty="0" err="1">
                <a:latin typeface="Raleway" panose="020B0503030101060003" pitchFamily="34" charset="0"/>
              </a:rPr>
              <a:t>Vulcanix</a:t>
            </a:r>
            <a:r>
              <a:rPr lang="fr-FR" sz="2000" dirty="0">
                <a:latin typeface="Raleway" panose="020B0503030101060003" pitchFamily="34" charset="0"/>
              </a:rPr>
              <a:t> : semaine prochaine</a:t>
            </a:r>
          </a:p>
          <a:p>
            <a:pPr>
              <a:buFont typeface="Wingdings" panose="05000000000000000000" pitchFamily="2" charset="2"/>
              <a:buChar char="§"/>
            </a:pPr>
            <a:r>
              <a:rPr lang="fr-FR" sz="2000" dirty="0">
                <a:latin typeface="Raleway" panose="020B0503030101060003" pitchFamily="34" charset="0"/>
              </a:rPr>
              <a:t>Validation de l’échappement sur </a:t>
            </a:r>
            <a:r>
              <a:rPr lang="fr-FR" sz="2000" dirty="0" err="1">
                <a:latin typeface="Raleway" panose="020B0503030101060003" pitchFamily="34" charset="0"/>
              </a:rPr>
              <a:t>Vulcanix</a:t>
            </a:r>
            <a:r>
              <a:rPr lang="fr-FR" sz="2000" dirty="0">
                <a:latin typeface="Raleway" panose="020B0503030101060003" pitchFamily="34" charset="0"/>
              </a:rPr>
              <a:t> : semaine prochaine</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r>
              <a:rPr lang="fr-FR" sz="2000" dirty="0">
                <a:latin typeface="Raleway" panose="020B0503030101060003" pitchFamily="34" charset="0"/>
              </a:rPr>
              <a:t>Validation des triangles de suspensions (essais en traction) : semaine prochaine</a:t>
            </a:r>
          </a:p>
          <a:p>
            <a:pPr>
              <a:buFont typeface="Wingdings" panose="05000000000000000000" pitchFamily="2" charset="2"/>
              <a:buChar char="§"/>
            </a:pPr>
            <a:r>
              <a:rPr lang="fr-FR" sz="2000" dirty="0">
                <a:latin typeface="Raleway" panose="020B0503030101060003" pitchFamily="34" charset="0"/>
              </a:rPr>
              <a:t>Validation des amortisseurs : recherche d’entreprise</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r>
              <a:rPr lang="fr-FR" sz="2000" dirty="0">
                <a:latin typeface="Raleway" panose="020B0503030101060003" pitchFamily="34" charset="0"/>
              </a:rPr>
              <a:t>Validation de l’ergonomie ce week-end (baquet &amp; Harnais)</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de systèmes</a:t>
            </a:r>
          </a:p>
        </p:txBody>
      </p:sp>
    </p:spTree>
    <p:extLst>
      <p:ext uri="{BB962C8B-B14F-4D97-AF65-F5344CB8AC3E}">
        <p14:creationId xmlns:p14="http://schemas.microsoft.com/office/powerpoint/2010/main" val="1553097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solidFill>
                  <a:schemeClr val="bg1">
                    <a:lumMod val="65000"/>
                  </a:schemeClr>
                </a:solidFill>
              </a:rPr>
              <a:t>Introduction</a:t>
            </a:r>
          </a:p>
          <a:p>
            <a:pPr marL="692150" indent="-514350">
              <a:buFont typeface="+mj-lt"/>
              <a:buAutoNum type="arabicPeriod"/>
            </a:pPr>
            <a:r>
              <a:rPr lang="fr-FR" dirty="0">
                <a:solidFill>
                  <a:schemeClr val="bg1">
                    <a:lumMod val="65000"/>
                  </a:schemeClr>
                </a:solidFill>
              </a:rPr>
              <a:t>Bilan logistique</a:t>
            </a:r>
          </a:p>
          <a:p>
            <a:pPr marL="692150" indent="-514350">
              <a:buFont typeface="+mj-lt"/>
              <a:buAutoNum type="arabicPeriod"/>
            </a:pPr>
            <a:r>
              <a:rPr lang="fr-FR" dirty="0" err="1">
                <a:solidFill>
                  <a:schemeClr val="bg1">
                    <a:lumMod val="65000"/>
                  </a:schemeClr>
                </a:solidFill>
              </a:rPr>
              <a:t>PVs</a:t>
            </a:r>
            <a:r>
              <a:rPr lang="fr-FR" dirty="0">
                <a:solidFill>
                  <a:schemeClr val="bg1">
                    <a:lumMod val="65000"/>
                  </a:schemeClr>
                </a:solidFill>
              </a:rPr>
              <a:t> de vérification</a:t>
            </a:r>
          </a:p>
          <a:p>
            <a:pPr marL="692150" indent="-514350">
              <a:buFont typeface="+mj-lt"/>
              <a:buAutoNum type="arabicPeriod"/>
            </a:pPr>
            <a:r>
              <a:rPr lang="fr-FR" dirty="0">
                <a:solidFill>
                  <a:schemeClr val="tx1"/>
                </a:solidFill>
              </a:rPr>
              <a:t>Stratégie d’intégration</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4061044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753626" cy="3283467"/>
          </a:xfrm>
        </p:spPr>
        <p:txBody>
          <a:bodyPr/>
          <a:lstStyle/>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Peinture</a:t>
            </a:r>
            <a:r>
              <a:rPr lang="fr-FR" sz="1800" b="0" dirty="0">
                <a:latin typeface="Raleway" panose="020B0503030101060003" pitchFamily="34" charset="0"/>
                <a:sym typeface="Wingdings" panose="05000000000000000000" pitchFamily="2" charset="2"/>
              </a:rPr>
              <a:t> : entre le 12-15 Mars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Intégration des systèmes :</a:t>
            </a:r>
            <a:r>
              <a:rPr lang="fr-FR" sz="1800" b="0" dirty="0">
                <a:latin typeface="Raleway" panose="020B0503030101060003" pitchFamily="34" charset="0"/>
                <a:sym typeface="Wingdings" panose="05000000000000000000" pitchFamily="2" charset="2"/>
              </a:rPr>
              <a:t> entre le 15 Mars et le 03 Avril (à Bron) </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châssis équipé</a:t>
            </a:r>
          </a:p>
        </p:txBody>
      </p:sp>
      <p:pic>
        <p:nvPicPr>
          <p:cNvPr id="7" name="Image 6">
            <a:extLst>
              <a:ext uri="{FF2B5EF4-FFF2-40B4-BE49-F238E27FC236}">
                <a16:creationId xmlns:a16="http://schemas.microsoft.com/office/drawing/2014/main" id="{3EED9802-73F2-4007-B675-AA3CCA597AE0}"/>
              </a:ext>
            </a:extLst>
          </p:cNvPr>
          <p:cNvPicPr>
            <a:picLocks noChangeAspect="1"/>
          </p:cNvPicPr>
          <p:nvPr/>
        </p:nvPicPr>
        <p:blipFill>
          <a:blip r:embed="rId2"/>
          <a:stretch>
            <a:fillRect/>
          </a:stretch>
        </p:blipFill>
        <p:spPr>
          <a:xfrm>
            <a:off x="6393743" y="843558"/>
            <a:ext cx="2312651" cy="4111379"/>
          </a:xfrm>
          <a:prstGeom prst="rect">
            <a:avLst/>
          </a:prstGeom>
        </p:spPr>
      </p:pic>
      <p:pic>
        <p:nvPicPr>
          <p:cNvPr id="6" name="Image 5">
            <a:extLst>
              <a:ext uri="{FF2B5EF4-FFF2-40B4-BE49-F238E27FC236}">
                <a16:creationId xmlns:a16="http://schemas.microsoft.com/office/drawing/2014/main" id="{DC3150F2-21FD-49DF-BB75-7B9A8B3F5BB3}"/>
              </a:ext>
            </a:extLst>
          </p:cNvPr>
          <p:cNvPicPr>
            <a:picLocks noChangeAspect="1"/>
          </p:cNvPicPr>
          <p:nvPr/>
        </p:nvPicPr>
        <p:blipFill>
          <a:blip r:embed="rId3"/>
          <a:stretch>
            <a:fillRect/>
          </a:stretch>
        </p:blipFill>
        <p:spPr>
          <a:xfrm>
            <a:off x="1710017" y="2007140"/>
            <a:ext cx="3998259" cy="2998694"/>
          </a:xfrm>
          <a:prstGeom prst="rect">
            <a:avLst/>
          </a:prstGeom>
        </p:spPr>
      </p:pic>
    </p:spTree>
    <p:extLst>
      <p:ext uri="{BB962C8B-B14F-4D97-AF65-F5344CB8AC3E}">
        <p14:creationId xmlns:p14="http://schemas.microsoft.com/office/powerpoint/2010/main" val="3166487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753626" cy="3283467"/>
          </a:xfrm>
        </p:spPr>
        <p:txBody>
          <a:bodyPr/>
          <a:lstStyle/>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Soudure des cartes électroniques</a:t>
            </a:r>
            <a:r>
              <a:rPr lang="fr-FR" sz="1800" b="0" dirty="0">
                <a:latin typeface="Raleway" panose="020B0503030101060003" pitchFamily="34" charset="0"/>
                <a:sym typeface="Wingdings" panose="05000000000000000000" pitchFamily="2" charset="2"/>
              </a:rPr>
              <a:t> : entre le 4-10 Mars (à Centrale)</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Réalisation du faisceau électrique :</a:t>
            </a:r>
            <a:r>
              <a:rPr lang="fr-FR" sz="1800" b="0" dirty="0">
                <a:latin typeface="Raleway" panose="020B0503030101060003" pitchFamily="34" charset="0"/>
                <a:sym typeface="Wingdings" panose="05000000000000000000" pitchFamily="2" charset="2"/>
              </a:rPr>
              <a:t> entre le 18 Mars et le 24 Mars (à Centrale) </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SEISM</a:t>
            </a:r>
          </a:p>
        </p:txBody>
      </p:sp>
    </p:spTree>
    <p:extLst>
      <p:ext uri="{BB962C8B-B14F-4D97-AF65-F5344CB8AC3E}">
        <p14:creationId xmlns:p14="http://schemas.microsoft.com/office/powerpoint/2010/main" val="3614574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27199" cy="3345977"/>
          </a:xfrm>
        </p:spPr>
        <p:txBody>
          <a:bodyPr/>
          <a:lstStyle/>
          <a:p>
            <a:pPr>
              <a:buFont typeface="Wingdings" panose="05000000000000000000" pitchFamily="2" charset="2"/>
              <a:buChar char="§"/>
            </a:pPr>
            <a:r>
              <a:rPr lang="fr-FR" sz="1800" dirty="0">
                <a:latin typeface="Raleway" panose="020B0503030101060003" pitchFamily="34" charset="0"/>
              </a:rPr>
              <a:t>Soudure des chapes : </a:t>
            </a:r>
            <a:r>
              <a:rPr lang="fr-FR" sz="1800" b="0" dirty="0">
                <a:latin typeface="Raleway" panose="020B0503030101060003" pitchFamily="34" charset="0"/>
              </a:rPr>
              <a:t>Terminées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Admission : </a:t>
            </a:r>
            <a:r>
              <a:rPr lang="fr-FR" sz="1800" b="0" dirty="0">
                <a:latin typeface="Raleway" panose="020B0503030101060003" pitchFamily="34" charset="0"/>
                <a:sym typeface="Wingdings" panose="05000000000000000000" pitchFamily="2" charset="2"/>
              </a:rPr>
              <a:t>Reçu de ARRK</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Echappement : </a:t>
            </a:r>
            <a:r>
              <a:rPr lang="fr-FR" sz="1800" b="0" dirty="0">
                <a:latin typeface="Raleway" panose="020B0503030101060003" pitchFamily="34" charset="0"/>
                <a:sym typeface="Wingdings" panose="05000000000000000000" pitchFamily="2" charset="2"/>
              </a:rPr>
              <a:t>Reçu de chez </a:t>
            </a:r>
            <a:r>
              <a:rPr lang="fr-FR" sz="1800" b="0" dirty="0" err="1">
                <a:latin typeface="Raleway" panose="020B0503030101060003" pitchFamily="34" charset="0"/>
                <a:sym typeface="Wingdings" panose="05000000000000000000" pitchFamily="2" charset="2"/>
              </a:rPr>
              <a:t>Bery</a:t>
            </a:r>
            <a:r>
              <a:rPr lang="fr-FR" sz="1800" b="0" dirty="0">
                <a:latin typeface="Raleway" panose="020B0503030101060003" pitchFamily="34" charset="0"/>
                <a:sym typeface="Wingdings" panose="05000000000000000000" pitchFamily="2" charset="2"/>
              </a:rPr>
              <a:t> Inox</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Refroidissement : </a:t>
            </a:r>
            <a:r>
              <a:rPr lang="fr-FR" sz="1800" b="0" dirty="0">
                <a:latin typeface="Raleway" panose="020B0503030101060003" pitchFamily="34" charset="0"/>
                <a:sym typeface="Wingdings" panose="05000000000000000000" pitchFamily="2" charset="2"/>
              </a:rPr>
              <a:t>Commande en cours chez </a:t>
            </a:r>
            <a:r>
              <a:rPr lang="fr-FR" sz="1800" b="0" dirty="0" err="1">
                <a:latin typeface="Raleway" panose="020B0503030101060003" pitchFamily="34" charset="0"/>
                <a:sym typeface="Wingdings" panose="05000000000000000000" pitchFamily="2" charset="2"/>
              </a:rPr>
              <a:t>Radiasoudure</a:t>
            </a:r>
            <a:endParaRPr lang="fr-FR" sz="1800" b="0" dirty="0">
              <a:latin typeface="Raleway" panose="020B0503030101060003" pitchFamily="34" charset="0"/>
              <a:sym typeface="Wingdings" panose="05000000000000000000" pitchFamily="2" charset="2"/>
            </a:endParaRP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Passage de vitesse : </a:t>
            </a:r>
            <a:r>
              <a:rPr lang="fr-FR" sz="1800" b="0" dirty="0">
                <a:latin typeface="Raleway" panose="020B0503030101060003" pitchFamily="34" charset="0"/>
                <a:sym typeface="Wingdings" panose="05000000000000000000" pitchFamily="2" charset="2"/>
              </a:rPr>
              <a:t>commande chez </a:t>
            </a:r>
            <a:r>
              <a:rPr lang="fr-FR" sz="1800" b="0" dirty="0" err="1">
                <a:latin typeface="Raleway" panose="020B0503030101060003" pitchFamily="34" charset="0"/>
                <a:sym typeface="Wingdings" panose="05000000000000000000" pitchFamily="2" charset="2"/>
              </a:rPr>
              <a:t>Coupery</a:t>
            </a:r>
            <a:r>
              <a:rPr lang="fr-FR" sz="1800" b="0" dirty="0">
                <a:latin typeface="Raleway" panose="020B0503030101060003" pitchFamily="34" charset="0"/>
                <a:sym typeface="Wingdings" panose="05000000000000000000" pitchFamily="2" charset="2"/>
              </a:rPr>
              <a:t> &amp; Masson</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Réservoir : </a:t>
            </a:r>
            <a:r>
              <a:rPr lang="fr-FR" sz="1800" b="0" dirty="0">
                <a:latin typeface="Raleway" panose="020B0503030101060003" pitchFamily="34" charset="0"/>
                <a:sym typeface="Wingdings" panose="05000000000000000000" pitchFamily="2" charset="2"/>
              </a:rPr>
              <a:t>Découpe à La </a:t>
            </a:r>
            <a:r>
              <a:rPr lang="fr-FR" sz="1800" b="0" dirty="0" err="1">
                <a:latin typeface="Raleway" panose="020B0503030101060003" pitchFamily="34" charset="0"/>
                <a:sym typeface="Wingdings" panose="05000000000000000000" pitchFamily="2" charset="2"/>
              </a:rPr>
              <a:t>Mache</a:t>
            </a:r>
            <a:r>
              <a:rPr lang="fr-FR" sz="1800" b="0" dirty="0">
                <a:latin typeface="Raleway" panose="020B0503030101060003" pitchFamily="34" charset="0"/>
                <a:sym typeface="Wingdings" panose="05000000000000000000" pitchFamily="2" charset="2"/>
              </a:rPr>
              <a:t> et soudure chez </a:t>
            </a:r>
            <a:r>
              <a:rPr lang="fr-FR" sz="1800" b="0" dirty="0" err="1">
                <a:latin typeface="Raleway" panose="020B0503030101060003" pitchFamily="34" charset="0"/>
                <a:sym typeface="Wingdings" panose="05000000000000000000" pitchFamily="2" charset="2"/>
              </a:rPr>
              <a:t>Bery</a:t>
            </a:r>
            <a:r>
              <a:rPr lang="fr-FR" sz="1800" b="0" dirty="0">
                <a:latin typeface="Raleway" panose="020B0503030101060003" pitchFamily="34" charset="0"/>
                <a:sym typeface="Wingdings" panose="05000000000000000000" pitchFamily="2" charset="2"/>
              </a:rPr>
              <a:t> Inox</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Motorisation instrumentée</a:t>
            </a:r>
          </a:p>
        </p:txBody>
      </p:sp>
      <p:pic>
        <p:nvPicPr>
          <p:cNvPr id="6" name="Image 5">
            <a:extLst>
              <a:ext uri="{FF2B5EF4-FFF2-40B4-BE49-F238E27FC236}">
                <a16:creationId xmlns:a16="http://schemas.microsoft.com/office/drawing/2014/main" id="{65E03032-3248-4058-93A7-0ADB099AE459}"/>
              </a:ext>
            </a:extLst>
          </p:cNvPr>
          <p:cNvPicPr>
            <a:picLocks noChangeAspect="1"/>
          </p:cNvPicPr>
          <p:nvPr/>
        </p:nvPicPr>
        <p:blipFill rotWithShape="1">
          <a:blip r:embed="rId2"/>
          <a:srcRect l="20408" r="22697"/>
          <a:stretch/>
        </p:blipFill>
        <p:spPr>
          <a:xfrm>
            <a:off x="5820509" y="843558"/>
            <a:ext cx="2920350" cy="3849646"/>
          </a:xfrm>
          <a:prstGeom prst="rect">
            <a:avLst/>
          </a:prstGeom>
        </p:spPr>
      </p:pic>
    </p:spTree>
    <p:extLst>
      <p:ext uri="{BB962C8B-B14F-4D97-AF65-F5344CB8AC3E}">
        <p14:creationId xmlns:p14="http://schemas.microsoft.com/office/powerpoint/2010/main" val="418535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36</a:t>
            </a:fld>
            <a:endParaRPr lang="fr-FR" sz="1200" b="1" i="0" u="none" strike="noStrike" cap="none">
              <a:solidFill>
                <a:srgbClr val="FF0000"/>
              </a:solidFill>
              <a:latin typeface="Calibri"/>
              <a:ea typeface="Calibri"/>
              <a:cs typeface="Calibri"/>
              <a:sym typeface="Calibri"/>
            </a:endParaRPr>
          </a:p>
        </p:txBody>
      </p:sp>
      <p:sp>
        <p:nvSpPr>
          <p:cNvPr id="5" name="Titre 4"/>
          <p:cNvSpPr>
            <a:spLocks noGrp="1"/>
          </p:cNvSpPr>
          <p:nvPr>
            <p:ph type="title"/>
          </p:nvPr>
        </p:nvSpPr>
        <p:spPr/>
        <p:txBody>
          <a:bodyPr/>
          <a:lstStyle/>
          <a:p>
            <a:r>
              <a:rPr lang="fr-FR" dirty="0"/>
              <a:t>Statistiques</a:t>
            </a:r>
          </a:p>
        </p:txBody>
      </p:sp>
      <p:graphicFrame>
        <p:nvGraphicFramePr>
          <p:cNvPr id="7" name="Graphique 6">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133599744"/>
              </p:ext>
            </p:extLst>
          </p:nvPr>
        </p:nvGraphicFramePr>
        <p:xfrm>
          <a:off x="1015512" y="791307"/>
          <a:ext cx="7571801" cy="41074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87694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37</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Journal d’intégration</a:t>
            </a:r>
          </a:p>
        </p:txBody>
      </p:sp>
      <p:sp>
        <p:nvSpPr>
          <p:cNvPr id="6" name="Espace réservé du texte 1">
            <a:extLst>
              <a:ext uri="{FF2B5EF4-FFF2-40B4-BE49-F238E27FC236}">
                <a16:creationId xmlns:a16="http://schemas.microsoft.com/office/drawing/2014/main" id="{F960F196-DBE2-41A6-ACE6-4C9CA0F78735}"/>
              </a:ext>
            </a:extLst>
          </p:cNvPr>
          <p:cNvSpPr txBox="1">
            <a:spLocks/>
          </p:cNvSpPr>
          <p:nvPr/>
        </p:nvSpPr>
        <p:spPr>
          <a:xfrm>
            <a:off x="251520" y="843558"/>
            <a:ext cx="5327199" cy="33459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dirty="0">
                <a:latin typeface="Raleway" panose="020B0503030101060003" pitchFamily="34" charset="0"/>
              </a:rPr>
              <a:t>A remplir après chaque séance d’intégration</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Recense le travail prévu, les intégrateurs présents et le travail réalisé</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Permet de suivre l’évolution de l’intégration.</a:t>
            </a:r>
          </a:p>
          <a:p>
            <a:pPr>
              <a:buFont typeface="Wingdings" panose="05000000000000000000" pitchFamily="2" charset="2"/>
              <a:buChar char="§"/>
            </a:pPr>
            <a:endParaRPr lang="fr-FR" sz="2400" dirty="0">
              <a:latin typeface="Raleway" panose="020B0503030101060003" pitchFamily="34" charset="0"/>
            </a:endParaRPr>
          </a:p>
        </p:txBody>
      </p:sp>
    </p:spTree>
    <p:extLst>
      <p:ext uri="{BB962C8B-B14F-4D97-AF65-F5344CB8AC3E}">
        <p14:creationId xmlns:p14="http://schemas.microsoft.com/office/powerpoint/2010/main" val="3195787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38</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Diagramme d’intégration prévisionnel</a:t>
            </a:r>
          </a:p>
        </p:txBody>
      </p:sp>
      <p:graphicFrame>
        <p:nvGraphicFramePr>
          <p:cNvPr id="5" name="Graphique 4">
            <a:extLst>
              <a:ext uri="{FF2B5EF4-FFF2-40B4-BE49-F238E27FC236}">
                <a16:creationId xmlns:a16="http://schemas.microsoft.com/office/drawing/2014/main" id="{14A6527D-1066-4E5E-94A1-49792FF07EDB}"/>
              </a:ext>
            </a:extLst>
          </p:cNvPr>
          <p:cNvGraphicFramePr>
            <a:graphicFrameLocks/>
          </p:cNvGraphicFramePr>
          <p:nvPr>
            <p:extLst>
              <p:ext uri="{D42A27DB-BD31-4B8C-83A1-F6EECF244321}">
                <p14:modId xmlns:p14="http://schemas.microsoft.com/office/powerpoint/2010/main" val="240539556"/>
              </p:ext>
            </p:extLst>
          </p:nvPr>
        </p:nvGraphicFramePr>
        <p:xfrm>
          <a:off x="1516673" y="816146"/>
          <a:ext cx="6768489" cy="38892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5497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39</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Planning d’intégration prévisionnel</a:t>
            </a:r>
          </a:p>
        </p:txBody>
      </p:sp>
      <p:sp>
        <p:nvSpPr>
          <p:cNvPr id="4" name="Espace réservé du texte 1">
            <a:extLst>
              <a:ext uri="{FF2B5EF4-FFF2-40B4-BE49-F238E27FC236}">
                <a16:creationId xmlns:a16="http://schemas.microsoft.com/office/drawing/2014/main" id="{8218F5AF-82E8-4415-9F31-C039A6FF747E}"/>
              </a:ext>
            </a:extLst>
          </p:cNvPr>
          <p:cNvSpPr txBox="1">
            <a:spLocks/>
          </p:cNvSpPr>
          <p:nvPr/>
        </p:nvSpPr>
        <p:spPr>
          <a:xfrm>
            <a:off x="251520" y="843559"/>
            <a:ext cx="8640960" cy="34415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b="1" dirty="0">
                <a:solidFill>
                  <a:srgbClr val="FF0000"/>
                </a:solidFill>
                <a:latin typeface="Raleway" panose="020B0503030101060003" pitchFamily="34" charset="0"/>
              </a:rPr>
              <a:t>Début de l’intégration : </a:t>
            </a:r>
            <a:r>
              <a:rPr lang="fr-FR" sz="1800" dirty="0">
                <a:solidFill>
                  <a:srgbClr val="FF0000"/>
                </a:solidFill>
                <a:latin typeface="Raleway" panose="020B0503030101060003" pitchFamily="34" charset="0"/>
              </a:rPr>
              <a:t>Samedi 16 Mars 2019</a:t>
            </a:r>
          </a:p>
          <a:p>
            <a:pPr>
              <a:buFont typeface="Wingdings" panose="05000000000000000000" pitchFamily="2" charset="2"/>
              <a:buChar char="§"/>
            </a:pPr>
            <a:endParaRPr lang="fr-FR" sz="1800" b="1" dirty="0">
              <a:latin typeface="Raleway" panose="020B0503030101060003" pitchFamily="34" charset="0"/>
            </a:endParaRP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Week-end : </a:t>
            </a:r>
            <a:r>
              <a:rPr lang="fr-FR" sz="1800" dirty="0">
                <a:latin typeface="Raleway" panose="020B0503030101060003" pitchFamily="34" charset="0"/>
              </a:rPr>
              <a:t>Samedi 16 Mars 2019, Intégration direction</a:t>
            </a: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Semaine : </a:t>
            </a:r>
            <a:r>
              <a:rPr lang="fr-FR" sz="1800" dirty="0">
                <a:latin typeface="Raleway" panose="020B0503030101060003" pitchFamily="34" charset="0"/>
              </a:rPr>
              <a:t>Intégration admission &amp; Validation sur </a:t>
            </a:r>
            <a:r>
              <a:rPr lang="fr-FR" sz="1800" dirty="0" err="1">
                <a:latin typeface="Raleway" panose="020B0503030101060003" pitchFamily="34" charset="0"/>
              </a:rPr>
              <a:t>Vulcanix</a:t>
            </a:r>
            <a:r>
              <a:rPr lang="fr-FR" sz="1800" dirty="0">
                <a:latin typeface="Raleway" panose="020B0503030101060003" pitchFamily="34" charset="0"/>
              </a:rPr>
              <a:t>, Intégration du pédalier, </a:t>
            </a:r>
          </a:p>
          <a:p>
            <a:pPr>
              <a:buFont typeface="Wingdings" panose="05000000000000000000" pitchFamily="2" charset="2"/>
              <a:buChar char="§"/>
            </a:pPr>
            <a:r>
              <a:rPr lang="fr-FR" sz="1800" b="1" dirty="0">
                <a:latin typeface="Raleway" panose="020B0503030101060003" pitchFamily="34" charset="0"/>
              </a:rPr>
              <a:t>2</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a:latin typeface="Raleway" panose="020B0503030101060003" pitchFamily="34" charset="0"/>
              </a:rPr>
              <a:t>Intégration transmission secondaire, Faisceaux électrique, Freinage</a:t>
            </a:r>
          </a:p>
          <a:p>
            <a:pPr>
              <a:buFont typeface="Wingdings" panose="05000000000000000000" pitchFamily="2" charset="2"/>
              <a:buChar char="§"/>
            </a:pPr>
            <a:r>
              <a:rPr lang="fr-FR" sz="1800" b="1" dirty="0">
                <a:latin typeface="Raleway" panose="020B0503030101060003" pitchFamily="34" charset="0"/>
              </a:rPr>
              <a:t>3</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err="1">
                <a:latin typeface="Raleway" panose="020B0503030101060003" pitchFamily="34" charset="0"/>
              </a:rPr>
              <a:t>Intrégration</a:t>
            </a:r>
            <a:r>
              <a:rPr lang="fr-FR" sz="1800" dirty="0">
                <a:latin typeface="Raleway" panose="020B0503030101060003" pitchFamily="34" charset="0"/>
              </a:rPr>
              <a:t> roue équipée, Suspension</a:t>
            </a:r>
          </a:p>
          <a:p>
            <a:pPr>
              <a:buFont typeface="Wingdings" panose="05000000000000000000" pitchFamily="2" charset="2"/>
              <a:buChar char="§"/>
            </a:pPr>
            <a:r>
              <a:rPr lang="fr-FR" sz="1800" b="1" dirty="0">
                <a:latin typeface="Raleway" panose="020B0503030101060003" pitchFamily="34" charset="0"/>
              </a:rPr>
              <a:t>Dernier Week end : </a:t>
            </a:r>
            <a:r>
              <a:rPr lang="fr-FR" sz="1800" dirty="0">
                <a:latin typeface="Raleway" panose="020B0503030101060003" pitchFamily="34" charset="0"/>
              </a:rPr>
              <a:t>Finition </a:t>
            </a:r>
          </a:p>
          <a:p>
            <a:pPr>
              <a:buFont typeface="Wingdings" panose="05000000000000000000" pitchFamily="2" charset="2"/>
              <a:buChar char="§"/>
            </a:pPr>
            <a:endParaRPr lang="fr-FR" sz="1800" dirty="0">
              <a:latin typeface="Raleway" panose="020B0503030101060003" pitchFamily="34" charset="0"/>
            </a:endParaRPr>
          </a:p>
          <a:p>
            <a:pPr>
              <a:buFont typeface="Wingdings" panose="05000000000000000000" pitchFamily="2" charset="2"/>
              <a:buChar char="§"/>
            </a:pPr>
            <a:r>
              <a:rPr lang="fr-FR" sz="1800" b="1" dirty="0">
                <a:solidFill>
                  <a:srgbClr val="FF0000"/>
                </a:solidFill>
                <a:latin typeface="Raleway" panose="020B0503030101060003" pitchFamily="34" charset="0"/>
              </a:rPr>
              <a:t>Fin de l’intégration : </a:t>
            </a:r>
            <a:r>
              <a:rPr lang="fr-FR" sz="1800" dirty="0">
                <a:solidFill>
                  <a:srgbClr val="FF0000"/>
                </a:solidFill>
                <a:latin typeface="Raleway" panose="020B0503030101060003" pitchFamily="34" charset="0"/>
              </a:rPr>
              <a:t>09 Avril 2019</a:t>
            </a:r>
          </a:p>
          <a:p>
            <a:pPr>
              <a:buFont typeface="Wingdings" panose="05000000000000000000" pitchFamily="2" charset="2"/>
              <a:buChar char="§"/>
            </a:pPr>
            <a:endParaRPr lang="fr-FR" sz="1800" dirty="0">
              <a:latin typeface="Raleway" panose="020B0503030101060003" pitchFamily="34" charset="0"/>
            </a:endParaRPr>
          </a:p>
        </p:txBody>
      </p:sp>
    </p:spTree>
    <p:extLst>
      <p:ext uri="{BB962C8B-B14F-4D97-AF65-F5344CB8AC3E}">
        <p14:creationId xmlns:p14="http://schemas.microsoft.com/office/powerpoint/2010/main" val="3778714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a:t>
            </a:fld>
            <a:endParaRPr lang="fr-FR" sz="1200" b="1" i="0" u="none" strike="noStrike" cap="none">
              <a:solidFill>
                <a:srgbClr val="FF0000"/>
              </a:solidFill>
              <a:latin typeface="Calibri"/>
              <a:ea typeface="Calibri"/>
              <a:cs typeface="Calibri"/>
              <a:sym typeface="Calibri"/>
            </a:endParaRPr>
          </a:p>
        </p:txBody>
      </p:sp>
      <p:pic>
        <p:nvPicPr>
          <p:cNvPr id="4" name="Image 3">
            <a:extLst>
              <a:ext uri="{FF2B5EF4-FFF2-40B4-BE49-F238E27FC236}">
                <a16:creationId xmlns:a16="http://schemas.microsoft.com/office/drawing/2014/main" id="{25BB6609-B221-4398-AB21-C540D8472217}"/>
              </a:ext>
            </a:extLst>
          </p:cNvPr>
          <p:cNvPicPr>
            <a:picLocks noChangeAspect="1"/>
          </p:cNvPicPr>
          <p:nvPr/>
        </p:nvPicPr>
        <p:blipFill>
          <a:blip r:embed="rId2"/>
          <a:stretch>
            <a:fillRect/>
          </a:stretch>
        </p:blipFill>
        <p:spPr>
          <a:xfrm>
            <a:off x="4572000" y="386861"/>
            <a:ext cx="4530970" cy="3398227"/>
          </a:xfrm>
          <a:prstGeom prst="rect">
            <a:avLst/>
          </a:prstGeom>
        </p:spPr>
      </p:pic>
      <p:pic>
        <p:nvPicPr>
          <p:cNvPr id="8" name="Image 7">
            <a:extLst>
              <a:ext uri="{FF2B5EF4-FFF2-40B4-BE49-F238E27FC236}">
                <a16:creationId xmlns:a16="http://schemas.microsoft.com/office/drawing/2014/main" id="{C9B0BD6E-5EBC-4FFC-9F7F-4F361BDC61F3}"/>
              </a:ext>
            </a:extLst>
          </p:cNvPr>
          <p:cNvPicPr>
            <a:picLocks noChangeAspect="1"/>
          </p:cNvPicPr>
          <p:nvPr/>
        </p:nvPicPr>
        <p:blipFill>
          <a:blip r:embed="rId3"/>
          <a:stretch>
            <a:fillRect/>
          </a:stretch>
        </p:blipFill>
        <p:spPr>
          <a:xfrm>
            <a:off x="140676" y="386861"/>
            <a:ext cx="4202723" cy="3152042"/>
          </a:xfrm>
          <a:prstGeom prst="rect">
            <a:avLst/>
          </a:prstGeom>
        </p:spPr>
      </p:pic>
    </p:spTree>
    <p:extLst>
      <p:ext uri="{BB962C8B-B14F-4D97-AF65-F5344CB8AC3E}">
        <p14:creationId xmlns:p14="http://schemas.microsoft.com/office/powerpoint/2010/main" val="3419046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40</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Planning d’intégration prévisionnel</a:t>
            </a:r>
          </a:p>
        </p:txBody>
      </p:sp>
      <p:pic>
        <p:nvPicPr>
          <p:cNvPr id="6" name="Image 5">
            <a:extLst>
              <a:ext uri="{FF2B5EF4-FFF2-40B4-BE49-F238E27FC236}">
                <a16:creationId xmlns:a16="http://schemas.microsoft.com/office/drawing/2014/main" id="{63A1E3B1-6AE1-471C-98C4-3CC54B2BB379}"/>
              </a:ext>
            </a:extLst>
          </p:cNvPr>
          <p:cNvPicPr>
            <a:picLocks noChangeAspect="1"/>
          </p:cNvPicPr>
          <p:nvPr/>
        </p:nvPicPr>
        <p:blipFill>
          <a:blip r:embed="rId2"/>
          <a:stretch>
            <a:fillRect/>
          </a:stretch>
        </p:blipFill>
        <p:spPr>
          <a:xfrm>
            <a:off x="1973872" y="828389"/>
            <a:ext cx="5569927" cy="4177445"/>
          </a:xfrm>
          <a:prstGeom prst="rect">
            <a:avLst/>
          </a:prstGeom>
        </p:spPr>
      </p:pic>
    </p:spTree>
    <p:extLst>
      <p:ext uri="{BB962C8B-B14F-4D97-AF65-F5344CB8AC3E}">
        <p14:creationId xmlns:p14="http://schemas.microsoft.com/office/powerpoint/2010/main" val="2594983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1800" i="1" dirty="0">
                <a:latin typeface="Raleway" panose="020B0503030101060003" pitchFamily="34" charset="0"/>
              </a:rPr>
              <a:t>Début de l’intégration : </a:t>
            </a:r>
            <a:r>
              <a:rPr lang="fr-FR" sz="1800" b="0" dirty="0">
                <a:latin typeface="Raleway" panose="020B0503030101060003" pitchFamily="34" charset="0"/>
              </a:rPr>
              <a:t>Samedi 16 Mars 2019</a:t>
            </a:r>
          </a:p>
          <a:p>
            <a:pPr>
              <a:buFont typeface="Wingdings" panose="05000000000000000000" pitchFamily="2" charset="2"/>
              <a:buChar char="§"/>
            </a:pPr>
            <a:r>
              <a:rPr lang="fr-FR" sz="1800" i="1" dirty="0">
                <a:latin typeface="Raleway" panose="020B0503030101060003" pitchFamily="34" charset="0"/>
              </a:rPr>
              <a:t>TOP Moteur : </a:t>
            </a:r>
            <a:r>
              <a:rPr lang="fr-FR" sz="1800" b="0" dirty="0">
                <a:latin typeface="Raleway" panose="020B0503030101060003" pitchFamily="34" charset="0"/>
              </a:rPr>
              <a:t>Vendredi 03 Mars 2019</a:t>
            </a:r>
          </a:p>
          <a:p>
            <a:pPr>
              <a:buFont typeface="Wingdings" panose="05000000000000000000" pitchFamily="2" charset="2"/>
              <a:buChar char="§"/>
            </a:pPr>
            <a:r>
              <a:rPr lang="fr-FR" sz="1800" i="1" dirty="0">
                <a:latin typeface="Raleway" panose="020B0503030101060003" pitchFamily="34" charset="0"/>
                <a:sym typeface="Wingdings" panose="05000000000000000000" pitchFamily="2" charset="2"/>
              </a:rPr>
              <a:t>Roll Out : </a:t>
            </a:r>
            <a:r>
              <a:rPr lang="fr-FR" sz="1800" b="0" dirty="0">
                <a:latin typeface="Raleway" panose="020B0503030101060003" pitchFamily="34" charset="0"/>
                <a:sym typeface="Wingdings" panose="05000000000000000000" pitchFamily="2" charset="2"/>
              </a:rPr>
              <a:t>Mercredi 10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Début des essais : </a:t>
            </a:r>
            <a:r>
              <a:rPr lang="fr-FR" sz="1800" b="0" dirty="0">
                <a:latin typeface="Raleway" panose="020B0503030101060003" pitchFamily="34" charset="0"/>
                <a:sym typeface="Wingdings" panose="05000000000000000000" pitchFamily="2" charset="2"/>
              </a:rPr>
              <a:t>Jeudi 11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Départ en stage : </a:t>
            </a:r>
            <a:r>
              <a:rPr lang="fr-FR" sz="1800" b="0" dirty="0">
                <a:latin typeface="Raleway" panose="020B0503030101060003" pitchFamily="34" charset="0"/>
                <a:sym typeface="Wingdings" panose="05000000000000000000" pitchFamily="2" charset="2"/>
              </a:rPr>
              <a:t>2 Mai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FSN : </a:t>
            </a:r>
            <a:r>
              <a:rPr lang="fr-FR" sz="1800" b="0" dirty="0">
                <a:latin typeface="Raleway" panose="020B0503030101060003" pitchFamily="34" charset="0"/>
                <a:sym typeface="Wingdings" panose="05000000000000000000" pitchFamily="2" charset="2"/>
              </a:rPr>
              <a:t>7 au 11 Juillet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 ATA :</a:t>
            </a:r>
            <a:r>
              <a:rPr lang="fr-FR" sz="1800" b="0" dirty="0">
                <a:latin typeface="Raleway" panose="020B0503030101060003" pitchFamily="34" charset="0"/>
                <a:sym typeface="Wingdings" panose="05000000000000000000" pitchFamily="2" charset="2"/>
              </a:rPr>
              <a:t> 24 au 28 Juillet 2019</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Prochains Jalons :</a:t>
            </a:r>
          </a:p>
        </p:txBody>
      </p:sp>
    </p:spTree>
    <p:extLst>
      <p:ext uri="{BB962C8B-B14F-4D97-AF65-F5344CB8AC3E}">
        <p14:creationId xmlns:p14="http://schemas.microsoft.com/office/powerpoint/2010/main" val="3692004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2400" b="0" dirty="0">
                <a:latin typeface="Raleway" panose="020B0503030101060003" pitchFamily="34" charset="0"/>
              </a:rPr>
              <a:t>Sous contrôle</a:t>
            </a:r>
          </a:p>
          <a:p>
            <a:pPr>
              <a:buFont typeface="Wingdings" panose="05000000000000000000" pitchFamily="2" charset="2"/>
              <a:buChar char="§"/>
            </a:pPr>
            <a:r>
              <a:rPr lang="fr-FR" sz="2400" b="0" dirty="0">
                <a:latin typeface="Raleway" panose="020B0503030101060003" pitchFamily="34" charset="0"/>
              </a:rPr>
              <a:t>Préparation de la validation</a:t>
            </a:r>
          </a:p>
          <a:p>
            <a:pPr>
              <a:buFont typeface="Wingdings" panose="05000000000000000000" pitchFamily="2" charset="2"/>
              <a:buChar char="§"/>
            </a:pPr>
            <a:r>
              <a:rPr lang="fr-FR" sz="2400" b="0">
                <a:latin typeface="Raleway" panose="020B0503030101060003" pitchFamily="34" charset="0"/>
              </a:rPr>
              <a:t>Choix compétition : FS ATA &amp; FSN  </a:t>
            </a: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Conclusion</a:t>
            </a:r>
          </a:p>
        </p:txBody>
      </p:sp>
    </p:spTree>
    <p:extLst>
      <p:ext uri="{BB962C8B-B14F-4D97-AF65-F5344CB8AC3E}">
        <p14:creationId xmlns:p14="http://schemas.microsoft.com/office/powerpoint/2010/main" val="906711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BA44DEF-6AC1-4A5F-9DAD-0059922B3FBA}"/>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43</a:t>
            </a:fld>
            <a:endParaRPr lang="fr-FR" sz="1200" b="1" i="0" u="none" strike="noStrike" cap="none">
              <a:solidFill>
                <a:srgbClr val="FF0000"/>
              </a:solidFill>
              <a:latin typeface="Calibri"/>
              <a:ea typeface="Calibri"/>
              <a:cs typeface="Calibri"/>
              <a:sym typeface="Calibri"/>
            </a:endParaRPr>
          </a:p>
        </p:txBody>
      </p:sp>
      <p:sp>
        <p:nvSpPr>
          <p:cNvPr id="4" name="Titre 3">
            <a:extLst>
              <a:ext uri="{FF2B5EF4-FFF2-40B4-BE49-F238E27FC236}">
                <a16:creationId xmlns:a16="http://schemas.microsoft.com/office/drawing/2014/main" id="{F54406FD-DEBC-498E-A980-ABAD2E4717F4}"/>
              </a:ext>
            </a:extLst>
          </p:cNvPr>
          <p:cNvSpPr>
            <a:spLocks noGrp="1"/>
          </p:cNvSpPr>
          <p:nvPr>
            <p:ph type="title"/>
          </p:nvPr>
        </p:nvSpPr>
        <p:spPr/>
        <p:txBody>
          <a:bodyPr/>
          <a:lstStyle/>
          <a:p>
            <a:r>
              <a:rPr lang="fr-FR" dirty="0"/>
              <a:t>Roll Out</a:t>
            </a:r>
          </a:p>
        </p:txBody>
      </p:sp>
      <p:pic>
        <p:nvPicPr>
          <p:cNvPr id="6" name="Image 5">
            <a:extLst>
              <a:ext uri="{FF2B5EF4-FFF2-40B4-BE49-F238E27FC236}">
                <a16:creationId xmlns:a16="http://schemas.microsoft.com/office/drawing/2014/main" id="{D34114A3-96B1-4B73-8E08-00BB2A526325}"/>
              </a:ext>
            </a:extLst>
          </p:cNvPr>
          <p:cNvPicPr>
            <a:picLocks noChangeAspect="1"/>
          </p:cNvPicPr>
          <p:nvPr/>
        </p:nvPicPr>
        <p:blipFill>
          <a:blip r:embed="rId2"/>
          <a:stretch>
            <a:fillRect/>
          </a:stretch>
        </p:blipFill>
        <p:spPr>
          <a:xfrm>
            <a:off x="0" y="1104712"/>
            <a:ext cx="9144000" cy="2934076"/>
          </a:xfrm>
          <a:prstGeom prst="rect">
            <a:avLst/>
          </a:prstGeom>
        </p:spPr>
      </p:pic>
    </p:spTree>
    <p:extLst>
      <p:ext uri="{BB962C8B-B14F-4D97-AF65-F5344CB8AC3E}">
        <p14:creationId xmlns:p14="http://schemas.microsoft.com/office/powerpoint/2010/main" val="3094862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815" y="847299"/>
            <a:ext cx="6560476" cy="4296201"/>
          </a:xfrm>
          <a:prstGeom prst="rect">
            <a:avLst/>
          </a:prstGeom>
        </p:spPr>
      </p:pic>
      <p:sp>
        <p:nvSpPr>
          <p:cNvPr id="5" name="Titre 4"/>
          <p:cNvSpPr>
            <a:spLocks noGrp="1"/>
          </p:cNvSpPr>
          <p:nvPr>
            <p:ph type="title"/>
          </p:nvPr>
        </p:nvSpPr>
        <p:spPr>
          <a:xfrm>
            <a:off x="806853" y="0"/>
            <a:ext cx="7772400" cy="1021556"/>
          </a:xfrm>
        </p:spPr>
        <p:txBody>
          <a:bodyPr/>
          <a:lstStyle/>
          <a:p>
            <a:pPr algn="ctr"/>
            <a:r>
              <a:rPr lang="fr-FR" dirty="0"/>
              <a:t>Merci d’être venu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44</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740639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5</a:t>
            </a:fld>
            <a:endParaRPr lang="fr-FR" sz="1200" b="1" i="0" u="none" strike="noStrike" cap="none">
              <a:solidFill>
                <a:srgbClr val="FF0000"/>
              </a:solidFill>
              <a:latin typeface="Calibri"/>
              <a:ea typeface="Calibri"/>
              <a:cs typeface="Calibri"/>
              <a:sym typeface="Calibri"/>
            </a:endParaRPr>
          </a:p>
        </p:txBody>
      </p:sp>
      <p:pic>
        <p:nvPicPr>
          <p:cNvPr id="10" name="Image 9">
            <a:extLst>
              <a:ext uri="{FF2B5EF4-FFF2-40B4-BE49-F238E27FC236}">
                <a16:creationId xmlns:a16="http://schemas.microsoft.com/office/drawing/2014/main" id="{D1D562A6-8C95-435B-AB88-E053A579C06D}"/>
              </a:ext>
            </a:extLst>
          </p:cNvPr>
          <p:cNvPicPr>
            <a:picLocks noChangeAspect="1"/>
          </p:cNvPicPr>
          <p:nvPr/>
        </p:nvPicPr>
        <p:blipFill>
          <a:blip r:embed="rId2"/>
          <a:stretch>
            <a:fillRect/>
          </a:stretch>
        </p:blipFill>
        <p:spPr>
          <a:xfrm>
            <a:off x="0" y="0"/>
            <a:ext cx="6857999" cy="5143500"/>
          </a:xfrm>
          <a:prstGeom prst="rect">
            <a:avLst/>
          </a:prstGeom>
        </p:spPr>
      </p:pic>
      <p:sp>
        <p:nvSpPr>
          <p:cNvPr id="2" name="ZoneTexte 1">
            <a:extLst>
              <a:ext uri="{FF2B5EF4-FFF2-40B4-BE49-F238E27FC236}">
                <a16:creationId xmlns:a16="http://schemas.microsoft.com/office/drawing/2014/main" id="{EE2B8273-BD86-44EA-ACBB-2C99F0868F67}"/>
              </a:ext>
            </a:extLst>
          </p:cNvPr>
          <p:cNvSpPr txBox="1"/>
          <p:nvPr/>
        </p:nvSpPr>
        <p:spPr>
          <a:xfrm>
            <a:off x="6857999" y="1156189"/>
            <a:ext cx="2286001" cy="2677656"/>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Raleway" panose="020B0503030101060003" pitchFamily="34" charset="0"/>
              </a:rPr>
              <a:t>Balisage des secteurs</a:t>
            </a:r>
          </a:p>
          <a:p>
            <a:pPr marL="285750" indent="-285750">
              <a:buFont typeface="Wingdings" panose="05000000000000000000" pitchFamily="2" charset="2"/>
              <a:buChar char="§"/>
            </a:pPr>
            <a:r>
              <a:rPr lang="fr-FR" dirty="0">
                <a:latin typeface="Raleway" panose="020B0503030101060003" pitchFamily="34" charset="0"/>
              </a:rPr>
              <a:t>Début inventaire complet du stock de pièces sur la plateforme </a:t>
            </a:r>
            <a:r>
              <a:rPr lang="fr-FR" dirty="0" err="1">
                <a:latin typeface="Raleway" panose="020B0503030101060003" pitchFamily="34" charset="0"/>
              </a:rPr>
              <a:t>Isypro</a:t>
            </a:r>
            <a:r>
              <a:rPr lang="fr-FR" dirty="0">
                <a:latin typeface="Raleway" panose="020B0503030101060003" pitchFamily="34" charset="0"/>
              </a:rPr>
              <a:t> de Bron</a:t>
            </a:r>
          </a:p>
          <a:p>
            <a:pPr marL="285750" indent="-285750">
              <a:buFont typeface="Wingdings" panose="05000000000000000000" pitchFamily="2" charset="2"/>
              <a:buChar char="§"/>
            </a:pPr>
            <a:r>
              <a:rPr lang="fr-FR" dirty="0">
                <a:latin typeface="Raleway" panose="020B0503030101060003" pitchFamily="34" charset="0"/>
              </a:rPr>
              <a:t>Rangement général</a:t>
            </a:r>
          </a:p>
          <a:p>
            <a:pPr marL="285750" indent="-285750">
              <a:buFont typeface="Wingdings" panose="05000000000000000000" pitchFamily="2" charset="2"/>
              <a:buChar char="§"/>
            </a:pPr>
            <a:r>
              <a:rPr lang="fr-FR" dirty="0">
                <a:latin typeface="Raleway" panose="020B0503030101060003" pitchFamily="34" charset="0"/>
              </a:rPr>
              <a:t>Préparation réorganisation de l’espace de travail</a:t>
            </a:r>
          </a:p>
          <a:p>
            <a:pPr marL="285750" indent="-285750">
              <a:buFont typeface="Wingdings" panose="05000000000000000000" pitchFamily="2" charset="2"/>
              <a:buChar char="§"/>
            </a:pPr>
            <a:r>
              <a:rPr lang="fr-FR" dirty="0">
                <a:latin typeface="Raleway" panose="020B0503030101060003" pitchFamily="34" charset="0"/>
              </a:rPr>
              <a:t>Vérification des normes de sécurité</a:t>
            </a:r>
          </a:p>
        </p:txBody>
      </p:sp>
    </p:spTree>
    <p:extLst>
      <p:ext uri="{BB962C8B-B14F-4D97-AF65-F5344CB8AC3E}">
        <p14:creationId xmlns:p14="http://schemas.microsoft.com/office/powerpoint/2010/main" val="4258217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E1F02009-81B4-4C2B-A421-9C94B5F75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36" y="1152199"/>
            <a:ext cx="7976044" cy="2368548"/>
          </a:xfrm>
          <a:prstGeom prst="rect">
            <a:avLst/>
          </a:prstGeom>
        </p:spPr>
      </p:pic>
      <p:sp>
        <p:nvSpPr>
          <p:cNvPr id="14" name="Rectangle 13">
            <a:extLst>
              <a:ext uri="{FF2B5EF4-FFF2-40B4-BE49-F238E27FC236}">
                <a16:creationId xmlns:a16="http://schemas.microsoft.com/office/drawing/2014/main" id="{A8A380FF-C653-487C-9E59-50EA1C404B96}"/>
              </a:ext>
            </a:extLst>
          </p:cNvPr>
          <p:cNvSpPr/>
          <p:nvPr/>
        </p:nvSpPr>
        <p:spPr>
          <a:xfrm>
            <a:off x="0" y="4734935"/>
            <a:ext cx="1037060" cy="3124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3" name="Sous-titre 2">
            <a:extLst>
              <a:ext uri="{FF2B5EF4-FFF2-40B4-BE49-F238E27FC236}">
                <a16:creationId xmlns:a16="http://schemas.microsoft.com/office/drawing/2014/main" id="{6FFAD397-444A-4C2E-8BA6-9889D6320527}"/>
              </a:ext>
            </a:extLst>
          </p:cNvPr>
          <p:cNvSpPr>
            <a:spLocks noGrp="1"/>
          </p:cNvSpPr>
          <p:nvPr>
            <p:ph type="subTitle" idx="1"/>
          </p:nvPr>
        </p:nvSpPr>
        <p:spPr>
          <a:xfrm>
            <a:off x="48258" y="4816523"/>
            <a:ext cx="940544" cy="230833"/>
          </a:xfrm>
        </p:spPr>
        <p:txBody>
          <a:bodyPr>
            <a:normAutofit fontScale="77500" lnSpcReduction="20000"/>
          </a:bodyPr>
          <a:lstStyle/>
          <a:p>
            <a:r>
              <a:rPr lang="fr-FR" sz="1200" b="1" dirty="0">
                <a:solidFill>
                  <a:schemeClr val="bg1"/>
                </a:solidFill>
                <a:latin typeface="Raleway" panose="020B0503030101060003" pitchFamily="34" charset="0"/>
              </a:rPr>
              <a:t>Version : </a:t>
            </a:r>
            <a:r>
              <a:rPr lang="fr-FR" sz="1200" dirty="0">
                <a:solidFill>
                  <a:schemeClr val="bg1"/>
                </a:solidFill>
                <a:latin typeface="Raleway" panose="020B0503030101060003" pitchFamily="34" charset="0"/>
              </a:rPr>
              <a:t>v3.0</a:t>
            </a:r>
          </a:p>
        </p:txBody>
      </p:sp>
      <p:grpSp>
        <p:nvGrpSpPr>
          <p:cNvPr id="13" name="Groupe 12">
            <a:extLst>
              <a:ext uri="{FF2B5EF4-FFF2-40B4-BE49-F238E27FC236}">
                <a16:creationId xmlns:a16="http://schemas.microsoft.com/office/drawing/2014/main" id="{645E8D1C-A08F-4C0A-9217-CBE9D2266AF6}"/>
              </a:ext>
            </a:extLst>
          </p:cNvPr>
          <p:cNvGrpSpPr/>
          <p:nvPr/>
        </p:nvGrpSpPr>
        <p:grpSpPr>
          <a:xfrm>
            <a:off x="0" y="129241"/>
            <a:ext cx="4333240" cy="446705"/>
            <a:chOff x="3197013" y="142241"/>
            <a:chExt cx="5777653" cy="595606"/>
          </a:xfrm>
        </p:grpSpPr>
        <p:sp>
          <p:nvSpPr>
            <p:cNvPr id="12" name="Rectangle 11">
              <a:extLst>
                <a:ext uri="{FF2B5EF4-FFF2-40B4-BE49-F238E27FC236}">
                  <a16:creationId xmlns:a16="http://schemas.microsoft.com/office/drawing/2014/main" id="{5003CB31-D2D3-4ECF-84E3-00A61459058B}"/>
                </a:ext>
              </a:extLst>
            </p:cNvPr>
            <p:cNvSpPr/>
            <p:nvPr/>
          </p:nvSpPr>
          <p:spPr>
            <a:xfrm>
              <a:off x="3197013" y="142241"/>
              <a:ext cx="5662507" cy="59560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11" name="ZoneTexte 10">
              <a:extLst>
                <a:ext uri="{FF2B5EF4-FFF2-40B4-BE49-F238E27FC236}">
                  <a16:creationId xmlns:a16="http://schemas.microsoft.com/office/drawing/2014/main" id="{3FA8355A-A4C7-4D41-AB95-73E6C648DFC9}"/>
                </a:ext>
              </a:extLst>
            </p:cNvPr>
            <p:cNvSpPr txBox="1"/>
            <p:nvPr/>
          </p:nvSpPr>
          <p:spPr>
            <a:xfrm>
              <a:off x="3217333" y="255378"/>
              <a:ext cx="5757333" cy="400109"/>
            </a:xfrm>
            <a:prstGeom prst="rect">
              <a:avLst/>
            </a:prstGeom>
            <a:noFill/>
          </p:spPr>
          <p:txBody>
            <a:bodyPr wrap="square" rtlCol="0">
              <a:spAutoFit/>
            </a:bodyPr>
            <a:lstStyle/>
            <a:p>
              <a:pPr defTabSz="685800"/>
              <a:r>
                <a:rPr lang="fr-FR" sz="1350" b="1" kern="1200" dirty="0">
                  <a:solidFill>
                    <a:prstClr val="white"/>
                  </a:solidFill>
                  <a:latin typeface="Raleway" panose="020B0503030101060003" pitchFamily="34" charset="0"/>
                  <a:ea typeface="+mn-ea"/>
                  <a:cs typeface="+mn-cs"/>
                </a:rPr>
                <a:t>Plateforme de ISYPRO (Lycée Emile </a:t>
              </a:r>
              <a:r>
                <a:rPr lang="fr-FR" sz="1350" b="1" kern="1200" dirty="0" err="1">
                  <a:solidFill>
                    <a:prstClr val="white"/>
                  </a:solidFill>
                  <a:latin typeface="Raleway" panose="020B0503030101060003" pitchFamily="34" charset="0"/>
                  <a:ea typeface="+mn-ea"/>
                  <a:cs typeface="+mn-cs"/>
                </a:rPr>
                <a:t>Bejuit</a:t>
              </a:r>
              <a:r>
                <a:rPr lang="fr-FR" sz="1350" b="1" kern="1200" dirty="0">
                  <a:solidFill>
                    <a:prstClr val="white"/>
                  </a:solidFill>
                  <a:latin typeface="Raleway" panose="020B0503030101060003" pitchFamily="34" charset="0"/>
                  <a:ea typeface="+mn-ea"/>
                  <a:cs typeface="+mn-cs"/>
                </a:rPr>
                <a:t> - Bron) </a:t>
              </a:r>
            </a:p>
          </p:txBody>
        </p:sp>
      </p:grpSp>
      <p:grpSp>
        <p:nvGrpSpPr>
          <p:cNvPr id="34" name="Groupe 33">
            <a:extLst>
              <a:ext uri="{FF2B5EF4-FFF2-40B4-BE49-F238E27FC236}">
                <a16:creationId xmlns:a16="http://schemas.microsoft.com/office/drawing/2014/main" id="{E47B1674-EA0D-4332-974F-FBC0AEB4DA83}"/>
              </a:ext>
            </a:extLst>
          </p:cNvPr>
          <p:cNvGrpSpPr/>
          <p:nvPr/>
        </p:nvGrpSpPr>
        <p:grpSpPr>
          <a:xfrm>
            <a:off x="7316628" y="1151119"/>
            <a:ext cx="1379340" cy="2343641"/>
            <a:chOff x="9801013" y="1578279"/>
            <a:chExt cx="1815245" cy="3081403"/>
          </a:xfrm>
        </p:grpSpPr>
        <p:sp>
          <p:nvSpPr>
            <p:cNvPr id="18" name="Rectangle 17">
              <a:extLst>
                <a:ext uri="{FF2B5EF4-FFF2-40B4-BE49-F238E27FC236}">
                  <a16:creationId xmlns:a16="http://schemas.microsoft.com/office/drawing/2014/main" id="{1B8F295A-E012-4B8D-A328-AF3172551FE0}"/>
                </a:ext>
              </a:extLst>
            </p:cNvPr>
            <p:cNvSpPr/>
            <p:nvPr/>
          </p:nvSpPr>
          <p:spPr>
            <a:xfrm>
              <a:off x="9801013" y="1578279"/>
              <a:ext cx="1815245" cy="3081403"/>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26" name="ZoneTexte 25">
              <a:extLst>
                <a:ext uri="{FF2B5EF4-FFF2-40B4-BE49-F238E27FC236}">
                  <a16:creationId xmlns:a16="http://schemas.microsoft.com/office/drawing/2014/main" id="{BBCDB51F-5D8B-4D96-BA88-C5286291E943}"/>
                </a:ext>
              </a:extLst>
            </p:cNvPr>
            <p:cNvSpPr txBox="1"/>
            <p:nvPr/>
          </p:nvSpPr>
          <p:spPr>
            <a:xfrm>
              <a:off x="10092149" y="3327953"/>
              <a:ext cx="1403062" cy="394546"/>
            </a:xfrm>
            <a:prstGeom prst="rect">
              <a:avLst/>
            </a:prstGeom>
            <a:noFill/>
          </p:spPr>
          <p:txBody>
            <a:bodyPr wrap="square" rtlCol="0">
              <a:spAutoFit/>
            </a:bodyPr>
            <a:lstStyle/>
            <a:p>
              <a:pPr defTabSz="685800"/>
              <a:r>
                <a:rPr lang="fr-FR" sz="1350" b="1" i="1" kern="1200" dirty="0" err="1">
                  <a:solidFill>
                    <a:srgbClr val="4472C4">
                      <a:lumMod val="75000"/>
                    </a:srgbClr>
                  </a:solidFill>
                  <a:latin typeface="Raleway" panose="020B0503030101060003" pitchFamily="34" charset="0"/>
                  <a:ea typeface="+mn-ea"/>
                  <a:cs typeface="+mn-cs"/>
                </a:rPr>
                <a:t>Sector</a:t>
              </a:r>
              <a:r>
                <a:rPr lang="fr-FR" sz="1350" b="1" i="1" kern="1200" dirty="0">
                  <a:solidFill>
                    <a:srgbClr val="4472C4">
                      <a:lumMod val="75000"/>
                    </a:srgbClr>
                  </a:solidFill>
                  <a:latin typeface="Raleway" panose="020B0503030101060003" pitchFamily="34" charset="0"/>
                  <a:ea typeface="+mn-ea"/>
                  <a:cs typeface="+mn-cs"/>
                </a:rPr>
                <a:t> 1</a:t>
              </a:r>
            </a:p>
          </p:txBody>
        </p:sp>
      </p:grpSp>
      <p:sp>
        <p:nvSpPr>
          <p:cNvPr id="19" name="Rectangle 18">
            <a:extLst>
              <a:ext uri="{FF2B5EF4-FFF2-40B4-BE49-F238E27FC236}">
                <a16:creationId xmlns:a16="http://schemas.microsoft.com/office/drawing/2014/main" id="{8B7613A4-D628-41E1-BE5E-2FBD64A6D615}"/>
              </a:ext>
            </a:extLst>
          </p:cNvPr>
          <p:cNvSpPr/>
          <p:nvPr/>
        </p:nvSpPr>
        <p:spPr>
          <a:xfrm>
            <a:off x="719636" y="1183710"/>
            <a:ext cx="1213419" cy="2311052"/>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27" name="ZoneTexte 26">
            <a:extLst>
              <a:ext uri="{FF2B5EF4-FFF2-40B4-BE49-F238E27FC236}">
                <a16:creationId xmlns:a16="http://schemas.microsoft.com/office/drawing/2014/main" id="{4F489E98-1AB2-454B-BC1B-5AE010A0C585}"/>
              </a:ext>
            </a:extLst>
          </p:cNvPr>
          <p:cNvSpPr txBox="1"/>
          <p:nvPr/>
        </p:nvSpPr>
        <p:spPr>
          <a:xfrm>
            <a:off x="1010655" y="2181152"/>
            <a:ext cx="909585" cy="300082"/>
          </a:xfrm>
          <a:prstGeom prst="rect">
            <a:avLst/>
          </a:prstGeom>
          <a:noFill/>
        </p:spPr>
        <p:txBody>
          <a:bodyPr wrap="square" rtlCol="0">
            <a:spAutoFit/>
          </a:bodyPr>
          <a:lstStyle/>
          <a:p>
            <a:pPr defTabSz="685800"/>
            <a:r>
              <a:rPr lang="fr-FR" sz="1350" b="1" i="1" kern="1200" dirty="0" err="1">
                <a:solidFill>
                  <a:prstClr val="white">
                    <a:lumMod val="50000"/>
                  </a:prstClr>
                </a:solidFill>
                <a:latin typeface="Raleway" panose="020B0503030101060003" pitchFamily="34" charset="0"/>
                <a:ea typeface="+mn-ea"/>
                <a:cs typeface="+mn-cs"/>
              </a:rPr>
              <a:t>Sector</a:t>
            </a:r>
            <a:r>
              <a:rPr lang="fr-FR" sz="1350" b="1" i="1" kern="1200" dirty="0">
                <a:solidFill>
                  <a:prstClr val="white">
                    <a:lumMod val="50000"/>
                  </a:prstClr>
                </a:solidFill>
                <a:latin typeface="Raleway" panose="020B0503030101060003" pitchFamily="34" charset="0"/>
                <a:ea typeface="+mn-ea"/>
                <a:cs typeface="+mn-cs"/>
              </a:rPr>
              <a:t> 7</a:t>
            </a:r>
          </a:p>
        </p:txBody>
      </p:sp>
      <p:grpSp>
        <p:nvGrpSpPr>
          <p:cNvPr id="79" name="Groupe 78">
            <a:extLst>
              <a:ext uri="{FF2B5EF4-FFF2-40B4-BE49-F238E27FC236}">
                <a16:creationId xmlns:a16="http://schemas.microsoft.com/office/drawing/2014/main" id="{3CAED0A4-C8FA-4B92-92CF-731A99DAD731}"/>
              </a:ext>
            </a:extLst>
          </p:cNvPr>
          <p:cNvGrpSpPr/>
          <p:nvPr/>
        </p:nvGrpSpPr>
        <p:grpSpPr>
          <a:xfrm>
            <a:off x="7798660" y="4190692"/>
            <a:ext cx="913534" cy="300082"/>
            <a:chOff x="7340131" y="5587589"/>
            <a:chExt cx="1218045" cy="400109"/>
          </a:xfrm>
        </p:grpSpPr>
        <p:sp>
          <p:nvSpPr>
            <p:cNvPr id="76" name="Rectangle 75">
              <a:extLst>
                <a:ext uri="{FF2B5EF4-FFF2-40B4-BE49-F238E27FC236}">
                  <a16:creationId xmlns:a16="http://schemas.microsoft.com/office/drawing/2014/main" id="{07C6C0B8-8A42-4295-B5B9-ADA09F270A73}"/>
                </a:ext>
              </a:extLst>
            </p:cNvPr>
            <p:cNvSpPr/>
            <p:nvPr/>
          </p:nvSpPr>
          <p:spPr>
            <a:xfrm>
              <a:off x="7347842" y="5597856"/>
              <a:ext cx="1202625" cy="360594"/>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77" name="ZoneTexte 76">
              <a:extLst>
                <a:ext uri="{FF2B5EF4-FFF2-40B4-BE49-F238E27FC236}">
                  <a16:creationId xmlns:a16="http://schemas.microsoft.com/office/drawing/2014/main" id="{D6234D4E-B13D-4DCB-B8CC-66387093F426}"/>
                </a:ext>
              </a:extLst>
            </p:cNvPr>
            <p:cNvSpPr txBox="1"/>
            <p:nvPr/>
          </p:nvSpPr>
          <p:spPr>
            <a:xfrm>
              <a:off x="7340131" y="5587589"/>
              <a:ext cx="1218045" cy="400109"/>
            </a:xfrm>
            <a:prstGeom prst="rect">
              <a:avLst/>
            </a:prstGeom>
            <a:noFill/>
          </p:spPr>
          <p:txBody>
            <a:bodyPr wrap="square" rtlCol="0">
              <a:spAutoFit/>
            </a:bodyPr>
            <a:lstStyle/>
            <a:p>
              <a:pPr defTabSz="685800"/>
              <a:r>
                <a:rPr lang="fr-FR" sz="1350" b="1" i="1" kern="1200" dirty="0" err="1">
                  <a:solidFill>
                    <a:prstClr val="white">
                      <a:lumMod val="50000"/>
                    </a:prstClr>
                  </a:solidFill>
                  <a:latin typeface="Raleway" panose="020B0503030101060003" pitchFamily="34" charset="0"/>
                  <a:ea typeface="+mn-ea"/>
                  <a:cs typeface="+mn-cs"/>
                </a:rPr>
                <a:t>Sector</a:t>
              </a:r>
              <a:r>
                <a:rPr lang="fr-FR" sz="1350" b="1" i="1" kern="1200" dirty="0">
                  <a:solidFill>
                    <a:prstClr val="white">
                      <a:lumMod val="50000"/>
                    </a:prstClr>
                  </a:solidFill>
                  <a:latin typeface="Raleway" panose="020B0503030101060003" pitchFamily="34" charset="0"/>
                  <a:ea typeface="+mn-ea"/>
                  <a:cs typeface="+mn-cs"/>
                </a:rPr>
                <a:t> 7</a:t>
              </a:r>
            </a:p>
          </p:txBody>
        </p:sp>
      </p:grpSp>
      <p:grpSp>
        <p:nvGrpSpPr>
          <p:cNvPr id="15" name="Groupe 14">
            <a:extLst>
              <a:ext uri="{FF2B5EF4-FFF2-40B4-BE49-F238E27FC236}">
                <a16:creationId xmlns:a16="http://schemas.microsoft.com/office/drawing/2014/main" id="{935B5786-C405-42D3-A9A2-57E54918A056}"/>
              </a:ext>
            </a:extLst>
          </p:cNvPr>
          <p:cNvGrpSpPr/>
          <p:nvPr/>
        </p:nvGrpSpPr>
        <p:grpSpPr>
          <a:xfrm>
            <a:off x="5251036" y="2391231"/>
            <a:ext cx="2065592" cy="1112110"/>
            <a:chOff x="7370087" y="2733467"/>
            <a:chExt cx="2356970" cy="692665"/>
          </a:xfrm>
        </p:grpSpPr>
        <p:sp>
          <p:nvSpPr>
            <p:cNvPr id="24" name="Rectangle 23">
              <a:extLst>
                <a:ext uri="{FF2B5EF4-FFF2-40B4-BE49-F238E27FC236}">
                  <a16:creationId xmlns:a16="http://schemas.microsoft.com/office/drawing/2014/main" id="{C4A8431A-0716-4C92-9603-1C38D4A9922A}"/>
                </a:ext>
              </a:extLst>
            </p:cNvPr>
            <p:cNvSpPr/>
            <p:nvPr/>
          </p:nvSpPr>
          <p:spPr>
            <a:xfrm>
              <a:off x="7370087" y="2733467"/>
              <a:ext cx="2356970" cy="692665"/>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28" name="ZoneTexte 27">
              <a:extLst>
                <a:ext uri="{FF2B5EF4-FFF2-40B4-BE49-F238E27FC236}">
                  <a16:creationId xmlns:a16="http://schemas.microsoft.com/office/drawing/2014/main" id="{E0F67465-C439-4602-8006-656E8C806EEA}"/>
                </a:ext>
              </a:extLst>
            </p:cNvPr>
            <p:cNvSpPr txBox="1"/>
            <p:nvPr/>
          </p:nvSpPr>
          <p:spPr>
            <a:xfrm>
              <a:off x="8008594" y="2903616"/>
              <a:ext cx="1192107" cy="186903"/>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4</a:t>
              </a:r>
            </a:p>
          </p:txBody>
        </p:sp>
      </p:grpSp>
      <p:grpSp>
        <p:nvGrpSpPr>
          <p:cNvPr id="58" name="Groupe 57">
            <a:extLst>
              <a:ext uri="{FF2B5EF4-FFF2-40B4-BE49-F238E27FC236}">
                <a16:creationId xmlns:a16="http://schemas.microsoft.com/office/drawing/2014/main" id="{2235A119-6713-477A-BEE3-B0C7C9295792}"/>
              </a:ext>
            </a:extLst>
          </p:cNvPr>
          <p:cNvGrpSpPr/>
          <p:nvPr/>
        </p:nvGrpSpPr>
        <p:grpSpPr>
          <a:xfrm>
            <a:off x="5949273" y="1155522"/>
            <a:ext cx="1367356" cy="634931"/>
            <a:chOff x="7701975" y="1583195"/>
            <a:chExt cx="2092951" cy="846574"/>
          </a:xfrm>
        </p:grpSpPr>
        <p:sp>
          <p:nvSpPr>
            <p:cNvPr id="20" name="Rectangle 19">
              <a:extLst>
                <a:ext uri="{FF2B5EF4-FFF2-40B4-BE49-F238E27FC236}">
                  <a16:creationId xmlns:a16="http://schemas.microsoft.com/office/drawing/2014/main" id="{96C2F680-432C-42F4-A67E-59F81128B0B0}"/>
                </a:ext>
              </a:extLst>
            </p:cNvPr>
            <p:cNvSpPr/>
            <p:nvPr/>
          </p:nvSpPr>
          <p:spPr>
            <a:xfrm>
              <a:off x="7701975" y="1583195"/>
              <a:ext cx="2092951" cy="846574"/>
            </a:xfrm>
            <a:prstGeom prst="rect">
              <a:avLst/>
            </a:prstGeom>
            <a:solidFill>
              <a:schemeClr val="accent6">
                <a:alpha val="3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29" name="ZoneTexte 28">
              <a:extLst>
                <a:ext uri="{FF2B5EF4-FFF2-40B4-BE49-F238E27FC236}">
                  <a16:creationId xmlns:a16="http://schemas.microsoft.com/office/drawing/2014/main" id="{70CA4045-1956-4BBE-86FC-B1CC695CCFA8}"/>
                </a:ext>
              </a:extLst>
            </p:cNvPr>
            <p:cNvSpPr txBox="1"/>
            <p:nvPr/>
          </p:nvSpPr>
          <p:spPr>
            <a:xfrm>
              <a:off x="8133479" y="1829348"/>
              <a:ext cx="1308412" cy="400109"/>
            </a:xfrm>
            <a:prstGeom prst="rect">
              <a:avLst/>
            </a:prstGeom>
            <a:noFill/>
          </p:spPr>
          <p:txBody>
            <a:bodyPr wrap="square" rtlCol="0">
              <a:spAutoFit/>
            </a:bodyPr>
            <a:lstStyle/>
            <a:p>
              <a:pPr defTabSz="685800"/>
              <a:r>
                <a:rPr lang="fr-FR" sz="1350" b="1" i="1" kern="1200" dirty="0" err="1">
                  <a:solidFill>
                    <a:srgbClr val="70AD47">
                      <a:lumMod val="75000"/>
                    </a:srgbClr>
                  </a:solidFill>
                  <a:latin typeface="Raleway" panose="020B0503030101060003" pitchFamily="34" charset="0"/>
                  <a:ea typeface="+mn-ea"/>
                  <a:cs typeface="+mn-cs"/>
                </a:rPr>
                <a:t>Sector</a:t>
              </a:r>
              <a:r>
                <a:rPr lang="fr-FR" sz="1350" b="1" i="1" kern="1200" dirty="0">
                  <a:solidFill>
                    <a:srgbClr val="70AD47">
                      <a:lumMod val="75000"/>
                    </a:srgbClr>
                  </a:solidFill>
                  <a:latin typeface="Raleway" panose="020B0503030101060003" pitchFamily="34" charset="0"/>
                  <a:ea typeface="+mn-ea"/>
                  <a:cs typeface="+mn-cs"/>
                </a:rPr>
                <a:t> 2</a:t>
              </a:r>
            </a:p>
          </p:txBody>
        </p:sp>
      </p:grpSp>
      <p:grpSp>
        <p:nvGrpSpPr>
          <p:cNvPr id="64" name="Groupe 63">
            <a:extLst>
              <a:ext uri="{FF2B5EF4-FFF2-40B4-BE49-F238E27FC236}">
                <a16:creationId xmlns:a16="http://schemas.microsoft.com/office/drawing/2014/main" id="{478AAA71-CCE4-49FF-87F3-6D54C279CBF2}"/>
              </a:ext>
            </a:extLst>
          </p:cNvPr>
          <p:cNvGrpSpPr/>
          <p:nvPr/>
        </p:nvGrpSpPr>
        <p:grpSpPr>
          <a:xfrm>
            <a:off x="4439925" y="1158383"/>
            <a:ext cx="1501091" cy="634931"/>
            <a:chOff x="5337405" y="1578280"/>
            <a:chExt cx="2092951" cy="846574"/>
          </a:xfrm>
        </p:grpSpPr>
        <p:sp>
          <p:nvSpPr>
            <p:cNvPr id="21" name="Rectangle 20">
              <a:extLst>
                <a:ext uri="{FF2B5EF4-FFF2-40B4-BE49-F238E27FC236}">
                  <a16:creationId xmlns:a16="http://schemas.microsoft.com/office/drawing/2014/main" id="{428FA79D-C385-40DD-80C7-A76526ADBA03}"/>
                </a:ext>
              </a:extLst>
            </p:cNvPr>
            <p:cNvSpPr/>
            <p:nvPr/>
          </p:nvSpPr>
          <p:spPr>
            <a:xfrm>
              <a:off x="5337405" y="1578280"/>
              <a:ext cx="2092951" cy="846574"/>
            </a:xfrm>
            <a:prstGeom prst="rect">
              <a:avLst/>
            </a:prstGeom>
            <a:solidFill>
              <a:schemeClr val="accent2">
                <a:alpha val="3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0" name="ZoneTexte 29">
              <a:extLst>
                <a:ext uri="{FF2B5EF4-FFF2-40B4-BE49-F238E27FC236}">
                  <a16:creationId xmlns:a16="http://schemas.microsoft.com/office/drawing/2014/main" id="{643CB572-0DFB-495D-B896-86EB74BD2AA8}"/>
                </a:ext>
              </a:extLst>
            </p:cNvPr>
            <p:cNvSpPr txBox="1"/>
            <p:nvPr/>
          </p:nvSpPr>
          <p:spPr>
            <a:xfrm>
              <a:off x="5607694" y="1790101"/>
              <a:ext cx="1372262" cy="400109"/>
            </a:xfrm>
            <a:prstGeom prst="rect">
              <a:avLst/>
            </a:prstGeom>
            <a:noFill/>
          </p:spPr>
          <p:txBody>
            <a:bodyPr wrap="square" rtlCol="0">
              <a:spAutoFit/>
            </a:bodyPr>
            <a:lstStyle/>
            <a:p>
              <a:pPr defTabSz="685800"/>
              <a:r>
                <a:rPr lang="fr-FR" sz="1350" b="1" i="1" kern="1200" dirty="0" err="1">
                  <a:solidFill>
                    <a:srgbClr val="FF0000"/>
                  </a:solidFill>
                  <a:latin typeface="Raleway" panose="020B0503030101060003" pitchFamily="34" charset="0"/>
                  <a:ea typeface="+mn-ea"/>
                  <a:cs typeface="+mn-cs"/>
                </a:rPr>
                <a:t>Sector</a:t>
              </a:r>
              <a:r>
                <a:rPr lang="fr-FR" sz="1350" b="1" i="1" kern="1200" dirty="0">
                  <a:solidFill>
                    <a:srgbClr val="FF0000"/>
                  </a:solidFill>
                  <a:latin typeface="Raleway" panose="020B0503030101060003" pitchFamily="34" charset="0"/>
                  <a:ea typeface="+mn-ea"/>
                  <a:cs typeface="+mn-cs"/>
                </a:rPr>
                <a:t> 3</a:t>
              </a:r>
            </a:p>
          </p:txBody>
        </p:sp>
      </p:grpSp>
      <p:grpSp>
        <p:nvGrpSpPr>
          <p:cNvPr id="16" name="Groupe 15">
            <a:extLst>
              <a:ext uri="{FF2B5EF4-FFF2-40B4-BE49-F238E27FC236}">
                <a16:creationId xmlns:a16="http://schemas.microsoft.com/office/drawing/2014/main" id="{3D3F7171-1675-4476-9763-36EE5F3222F3}"/>
              </a:ext>
            </a:extLst>
          </p:cNvPr>
          <p:cNvGrpSpPr/>
          <p:nvPr/>
        </p:nvGrpSpPr>
        <p:grpSpPr>
          <a:xfrm>
            <a:off x="3811898" y="2458152"/>
            <a:ext cx="1439139" cy="1032311"/>
            <a:chOff x="5337405" y="3813108"/>
            <a:chExt cx="2092951" cy="846574"/>
          </a:xfrm>
        </p:grpSpPr>
        <p:sp>
          <p:nvSpPr>
            <p:cNvPr id="23" name="Rectangle 22">
              <a:extLst>
                <a:ext uri="{FF2B5EF4-FFF2-40B4-BE49-F238E27FC236}">
                  <a16:creationId xmlns:a16="http://schemas.microsoft.com/office/drawing/2014/main" id="{B7EA7B36-0AC2-4394-B637-4F3ACB54911C}"/>
                </a:ext>
              </a:extLst>
            </p:cNvPr>
            <p:cNvSpPr/>
            <p:nvPr/>
          </p:nvSpPr>
          <p:spPr>
            <a:xfrm>
              <a:off x="5337405" y="3813108"/>
              <a:ext cx="2092951" cy="846574"/>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1" name="ZoneTexte 30">
              <a:extLst>
                <a:ext uri="{FF2B5EF4-FFF2-40B4-BE49-F238E27FC236}">
                  <a16:creationId xmlns:a16="http://schemas.microsoft.com/office/drawing/2014/main" id="{F42A9E58-5E40-437D-AC02-900ED8E70A81}"/>
                </a:ext>
              </a:extLst>
            </p:cNvPr>
            <p:cNvSpPr txBox="1"/>
            <p:nvPr/>
          </p:nvSpPr>
          <p:spPr>
            <a:xfrm>
              <a:off x="5788019" y="4043270"/>
              <a:ext cx="1192108" cy="416460"/>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grpSp>
        <p:nvGrpSpPr>
          <p:cNvPr id="36" name="Groupe 35">
            <a:extLst>
              <a:ext uri="{FF2B5EF4-FFF2-40B4-BE49-F238E27FC236}">
                <a16:creationId xmlns:a16="http://schemas.microsoft.com/office/drawing/2014/main" id="{521F51EB-1B43-4F92-B27F-C824114C1FA5}"/>
              </a:ext>
            </a:extLst>
          </p:cNvPr>
          <p:cNvGrpSpPr/>
          <p:nvPr/>
        </p:nvGrpSpPr>
        <p:grpSpPr>
          <a:xfrm>
            <a:off x="1938139" y="2859831"/>
            <a:ext cx="1873470" cy="634931"/>
            <a:chOff x="3052463" y="3813108"/>
            <a:chExt cx="1454609" cy="846574"/>
          </a:xfrm>
        </p:grpSpPr>
        <p:sp>
          <p:nvSpPr>
            <p:cNvPr id="25" name="Rectangle 24">
              <a:extLst>
                <a:ext uri="{FF2B5EF4-FFF2-40B4-BE49-F238E27FC236}">
                  <a16:creationId xmlns:a16="http://schemas.microsoft.com/office/drawing/2014/main" id="{878D9040-500C-4321-B270-8EB30599F438}"/>
                </a:ext>
              </a:extLst>
            </p:cNvPr>
            <p:cNvSpPr/>
            <p:nvPr/>
          </p:nvSpPr>
          <p:spPr>
            <a:xfrm>
              <a:off x="3052463" y="3813108"/>
              <a:ext cx="1454609" cy="846574"/>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2" name="ZoneTexte 31">
              <a:extLst>
                <a:ext uri="{FF2B5EF4-FFF2-40B4-BE49-F238E27FC236}">
                  <a16:creationId xmlns:a16="http://schemas.microsoft.com/office/drawing/2014/main" id="{85FA8619-CC5D-4CAD-A204-9FCDA5B3BBA6}"/>
                </a:ext>
              </a:extLst>
            </p:cNvPr>
            <p:cNvSpPr txBox="1"/>
            <p:nvPr/>
          </p:nvSpPr>
          <p:spPr>
            <a:xfrm>
              <a:off x="3470757" y="3997028"/>
              <a:ext cx="756763"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grpSp>
        <p:nvGrpSpPr>
          <p:cNvPr id="37" name="Groupe 36">
            <a:extLst>
              <a:ext uri="{FF2B5EF4-FFF2-40B4-BE49-F238E27FC236}">
                <a16:creationId xmlns:a16="http://schemas.microsoft.com/office/drawing/2014/main" id="{A2BA6509-9B45-4692-989B-1B328C09C7BE}"/>
              </a:ext>
            </a:extLst>
          </p:cNvPr>
          <p:cNvGrpSpPr/>
          <p:nvPr/>
        </p:nvGrpSpPr>
        <p:grpSpPr>
          <a:xfrm>
            <a:off x="1949569" y="1158382"/>
            <a:ext cx="2036263" cy="1179488"/>
            <a:chOff x="2599425" y="1544510"/>
            <a:chExt cx="2592929" cy="1506113"/>
          </a:xfrm>
        </p:grpSpPr>
        <p:sp>
          <p:nvSpPr>
            <p:cNvPr id="22" name="Rectangle 21">
              <a:extLst>
                <a:ext uri="{FF2B5EF4-FFF2-40B4-BE49-F238E27FC236}">
                  <a16:creationId xmlns:a16="http://schemas.microsoft.com/office/drawing/2014/main" id="{70901FC1-3469-45E9-8133-CCEE96BEA0F1}"/>
                </a:ext>
              </a:extLst>
            </p:cNvPr>
            <p:cNvSpPr/>
            <p:nvPr/>
          </p:nvSpPr>
          <p:spPr>
            <a:xfrm>
              <a:off x="2599425" y="1544510"/>
              <a:ext cx="2592929" cy="1506113"/>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3" name="ZoneTexte 32">
              <a:extLst>
                <a:ext uri="{FF2B5EF4-FFF2-40B4-BE49-F238E27FC236}">
                  <a16:creationId xmlns:a16="http://schemas.microsoft.com/office/drawing/2014/main" id="{553AC406-6308-4219-B092-0BED5730C996}"/>
                </a:ext>
              </a:extLst>
            </p:cNvPr>
            <p:cNvSpPr txBox="1"/>
            <p:nvPr/>
          </p:nvSpPr>
          <p:spPr>
            <a:xfrm>
              <a:off x="3307621" y="2144411"/>
              <a:ext cx="1192107" cy="383181"/>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sp>
        <p:nvSpPr>
          <p:cNvPr id="48" name="Rectangle 47">
            <a:extLst>
              <a:ext uri="{FF2B5EF4-FFF2-40B4-BE49-F238E27FC236}">
                <a16:creationId xmlns:a16="http://schemas.microsoft.com/office/drawing/2014/main" id="{D402053E-E0A4-4C09-B97F-080EAC3BCA46}"/>
              </a:ext>
            </a:extLst>
          </p:cNvPr>
          <p:cNvSpPr/>
          <p:nvPr/>
        </p:nvSpPr>
        <p:spPr>
          <a:xfrm rot="16200000">
            <a:off x="380654" y="2922709"/>
            <a:ext cx="923325" cy="2351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0" name="Rectangle 49">
            <a:extLst>
              <a:ext uri="{FF2B5EF4-FFF2-40B4-BE49-F238E27FC236}">
                <a16:creationId xmlns:a16="http://schemas.microsoft.com/office/drawing/2014/main" id="{163954E1-EA0E-4A8D-9BC7-0ECA670DDE28}"/>
              </a:ext>
            </a:extLst>
          </p:cNvPr>
          <p:cNvSpPr/>
          <p:nvPr/>
        </p:nvSpPr>
        <p:spPr>
          <a:xfrm>
            <a:off x="1055621" y="3261275"/>
            <a:ext cx="809571" cy="2351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2" name="Rectangle 51">
            <a:extLst>
              <a:ext uri="{FF2B5EF4-FFF2-40B4-BE49-F238E27FC236}">
                <a16:creationId xmlns:a16="http://schemas.microsoft.com/office/drawing/2014/main" id="{B04AB1A0-48C8-4AC2-9DE9-640F7D478AB6}"/>
              </a:ext>
            </a:extLst>
          </p:cNvPr>
          <p:cNvSpPr/>
          <p:nvPr/>
        </p:nvSpPr>
        <p:spPr>
          <a:xfrm>
            <a:off x="1055621" y="2578643"/>
            <a:ext cx="809571" cy="2351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3" name="Rectangle 52">
            <a:extLst>
              <a:ext uri="{FF2B5EF4-FFF2-40B4-BE49-F238E27FC236}">
                <a16:creationId xmlns:a16="http://schemas.microsoft.com/office/drawing/2014/main" id="{847D2E7F-F4D7-4CBC-8816-5EB5395F43B3}"/>
              </a:ext>
            </a:extLst>
          </p:cNvPr>
          <p:cNvSpPr/>
          <p:nvPr/>
        </p:nvSpPr>
        <p:spPr>
          <a:xfrm>
            <a:off x="1126674" y="1641127"/>
            <a:ext cx="365761" cy="4864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grpSp>
        <p:nvGrpSpPr>
          <p:cNvPr id="55" name="Groupe 54">
            <a:extLst>
              <a:ext uri="{FF2B5EF4-FFF2-40B4-BE49-F238E27FC236}">
                <a16:creationId xmlns:a16="http://schemas.microsoft.com/office/drawing/2014/main" id="{28529F58-83C1-4926-BED7-C5B7F3F8ABC2}"/>
              </a:ext>
            </a:extLst>
          </p:cNvPr>
          <p:cNvGrpSpPr/>
          <p:nvPr/>
        </p:nvGrpSpPr>
        <p:grpSpPr>
          <a:xfrm>
            <a:off x="1180875" y="4195758"/>
            <a:ext cx="993365" cy="300082"/>
            <a:chOff x="9801012" y="1578279"/>
            <a:chExt cx="1815246" cy="3119187"/>
          </a:xfrm>
        </p:grpSpPr>
        <p:sp>
          <p:nvSpPr>
            <p:cNvPr id="56" name="Rectangle 55">
              <a:extLst>
                <a:ext uri="{FF2B5EF4-FFF2-40B4-BE49-F238E27FC236}">
                  <a16:creationId xmlns:a16="http://schemas.microsoft.com/office/drawing/2014/main" id="{8F7B5F93-D9BF-48C8-9BB3-B2D85D23C683}"/>
                </a:ext>
              </a:extLst>
            </p:cNvPr>
            <p:cNvSpPr/>
            <p:nvPr/>
          </p:nvSpPr>
          <p:spPr>
            <a:xfrm>
              <a:off x="9801013" y="1578279"/>
              <a:ext cx="1815245" cy="3081403"/>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7" name="ZoneTexte 56">
              <a:extLst>
                <a:ext uri="{FF2B5EF4-FFF2-40B4-BE49-F238E27FC236}">
                  <a16:creationId xmlns:a16="http://schemas.microsoft.com/office/drawing/2014/main" id="{254D34AA-1E47-4FA0-B5DD-C27D03FD76DE}"/>
                </a:ext>
              </a:extLst>
            </p:cNvPr>
            <p:cNvSpPr txBox="1"/>
            <p:nvPr/>
          </p:nvSpPr>
          <p:spPr>
            <a:xfrm>
              <a:off x="9801012" y="1578279"/>
              <a:ext cx="1815244" cy="3119187"/>
            </a:xfrm>
            <a:prstGeom prst="rect">
              <a:avLst/>
            </a:prstGeom>
            <a:noFill/>
          </p:spPr>
          <p:txBody>
            <a:bodyPr wrap="square" rtlCol="0">
              <a:spAutoFit/>
            </a:bodyPr>
            <a:lstStyle/>
            <a:p>
              <a:pPr defTabSz="685800"/>
              <a:r>
                <a:rPr lang="fr-FR" sz="1350" b="1" i="1" kern="1200" dirty="0" err="1">
                  <a:solidFill>
                    <a:srgbClr val="4472C4">
                      <a:lumMod val="75000"/>
                    </a:srgbClr>
                  </a:solidFill>
                  <a:latin typeface="Raleway" panose="020B0503030101060003" pitchFamily="34" charset="0"/>
                  <a:ea typeface="+mn-ea"/>
                  <a:cs typeface="+mn-cs"/>
                </a:rPr>
                <a:t>Sector</a:t>
              </a:r>
              <a:r>
                <a:rPr lang="fr-FR" sz="1350" b="1" i="1" kern="1200" dirty="0">
                  <a:solidFill>
                    <a:srgbClr val="4472C4">
                      <a:lumMod val="75000"/>
                    </a:srgbClr>
                  </a:solidFill>
                  <a:latin typeface="Raleway" panose="020B0503030101060003" pitchFamily="34" charset="0"/>
                  <a:ea typeface="+mn-ea"/>
                  <a:cs typeface="+mn-cs"/>
                </a:rPr>
                <a:t> 1</a:t>
              </a:r>
            </a:p>
          </p:txBody>
        </p:sp>
      </p:grpSp>
      <p:grpSp>
        <p:nvGrpSpPr>
          <p:cNvPr id="59" name="Groupe 58">
            <a:extLst>
              <a:ext uri="{FF2B5EF4-FFF2-40B4-BE49-F238E27FC236}">
                <a16:creationId xmlns:a16="http://schemas.microsoft.com/office/drawing/2014/main" id="{A603A594-2C35-47FB-B899-6E004CAFDABF}"/>
              </a:ext>
            </a:extLst>
          </p:cNvPr>
          <p:cNvGrpSpPr/>
          <p:nvPr/>
        </p:nvGrpSpPr>
        <p:grpSpPr>
          <a:xfrm>
            <a:off x="2341880" y="4197181"/>
            <a:ext cx="993365" cy="300082"/>
            <a:chOff x="7430356" y="1574806"/>
            <a:chExt cx="2092951" cy="860471"/>
          </a:xfrm>
        </p:grpSpPr>
        <p:sp>
          <p:nvSpPr>
            <p:cNvPr id="60" name="Rectangle 59">
              <a:extLst>
                <a:ext uri="{FF2B5EF4-FFF2-40B4-BE49-F238E27FC236}">
                  <a16:creationId xmlns:a16="http://schemas.microsoft.com/office/drawing/2014/main" id="{C102813C-CF40-4BD8-882A-18F1D2DB768E}"/>
                </a:ext>
              </a:extLst>
            </p:cNvPr>
            <p:cNvSpPr/>
            <p:nvPr/>
          </p:nvSpPr>
          <p:spPr>
            <a:xfrm>
              <a:off x="7430356" y="1578280"/>
              <a:ext cx="2092951" cy="846574"/>
            </a:xfrm>
            <a:prstGeom prst="rect">
              <a:avLst/>
            </a:prstGeom>
            <a:solidFill>
              <a:schemeClr val="accent6">
                <a:alpha val="3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61" name="ZoneTexte 60">
              <a:extLst>
                <a:ext uri="{FF2B5EF4-FFF2-40B4-BE49-F238E27FC236}">
                  <a16:creationId xmlns:a16="http://schemas.microsoft.com/office/drawing/2014/main" id="{E3163B3E-F919-470E-8F78-CB1991EC8447}"/>
                </a:ext>
              </a:extLst>
            </p:cNvPr>
            <p:cNvSpPr txBox="1"/>
            <p:nvPr/>
          </p:nvSpPr>
          <p:spPr>
            <a:xfrm>
              <a:off x="7499904" y="1574806"/>
              <a:ext cx="1990822" cy="860471"/>
            </a:xfrm>
            <a:prstGeom prst="rect">
              <a:avLst/>
            </a:prstGeom>
            <a:noFill/>
          </p:spPr>
          <p:txBody>
            <a:bodyPr wrap="square" rtlCol="0">
              <a:spAutoFit/>
            </a:bodyPr>
            <a:lstStyle/>
            <a:p>
              <a:pPr defTabSz="685800"/>
              <a:r>
                <a:rPr lang="fr-FR" sz="1350" b="1" i="1" kern="1200" dirty="0" err="1">
                  <a:solidFill>
                    <a:srgbClr val="70AD47">
                      <a:lumMod val="75000"/>
                    </a:srgbClr>
                  </a:solidFill>
                  <a:latin typeface="Raleway" panose="020B0503030101060003" pitchFamily="34" charset="0"/>
                  <a:ea typeface="+mn-ea"/>
                  <a:cs typeface="+mn-cs"/>
                </a:rPr>
                <a:t>Sector</a:t>
              </a:r>
              <a:r>
                <a:rPr lang="fr-FR" sz="1350" b="1" i="1" kern="1200" dirty="0">
                  <a:solidFill>
                    <a:srgbClr val="70AD47">
                      <a:lumMod val="75000"/>
                    </a:srgbClr>
                  </a:solidFill>
                  <a:latin typeface="Raleway" panose="020B0503030101060003" pitchFamily="34" charset="0"/>
                  <a:ea typeface="+mn-ea"/>
                  <a:cs typeface="+mn-cs"/>
                </a:rPr>
                <a:t> 2</a:t>
              </a:r>
            </a:p>
          </p:txBody>
        </p:sp>
      </p:grpSp>
      <p:sp>
        <p:nvSpPr>
          <p:cNvPr id="62" name="ZoneTexte 61">
            <a:extLst>
              <a:ext uri="{FF2B5EF4-FFF2-40B4-BE49-F238E27FC236}">
                <a16:creationId xmlns:a16="http://schemas.microsoft.com/office/drawing/2014/main" id="{A14F682A-E930-413E-BA6D-39C398E98F07}"/>
              </a:ext>
            </a:extLst>
          </p:cNvPr>
          <p:cNvSpPr txBox="1"/>
          <p:nvPr/>
        </p:nvSpPr>
        <p:spPr>
          <a:xfrm>
            <a:off x="1156970" y="4545769"/>
            <a:ext cx="977900" cy="507831"/>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Raw </a:t>
            </a:r>
            <a:r>
              <a:rPr lang="fr-FR" sz="900" kern="1200" dirty="0" err="1">
                <a:solidFill>
                  <a:prstClr val="black"/>
                </a:solidFill>
                <a:latin typeface="Calibri" panose="020F0502020204030204"/>
                <a:ea typeface="+mn-ea"/>
                <a:cs typeface="+mn-cs"/>
              </a:rPr>
              <a:t>materials</a:t>
            </a:r>
            <a:r>
              <a:rPr lang="fr-FR" sz="900" kern="1200" dirty="0">
                <a:solidFill>
                  <a:prstClr val="black"/>
                </a:solidFill>
                <a:latin typeface="Calibri" panose="020F0502020204030204"/>
                <a:ea typeface="+mn-ea"/>
                <a:cs typeface="+mn-cs"/>
              </a:rPr>
              <a:t> &amp; trailer &amp; </a:t>
            </a:r>
            <a:r>
              <a:rPr lang="fr-FR" sz="900" kern="1200" dirty="0" err="1">
                <a:solidFill>
                  <a:prstClr val="black"/>
                </a:solidFill>
                <a:latin typeface="Calibri" panose="020F0502020204030204"/>
                <a:ea typeface="+mn-ea"/>
                <a:cs typeface="+mn-cs"/>
              </a:rPr>
              <a:t>machining</a:t>
            </a:r>
            <a:endParaRPr lang="fr-FR" sz="900" kern="1200" dirty="0">
              <a:solidFill>
                <a:prstClr val="black"/>
              </a:solidFill>
              <a:latin typeface="Calibri" panose="020F0502020204030204"/>
              <a:ea typeface="+mn-ea"/>
              <a:cs typeface="+mn-cs"/>
            </a:endParaRPr>
          </a:p>
        </p:txBody>
      </p:sp>
      <p:sp>
        <p:nvSpPr>
          <p:cNvPr id="63" name="ZoneTexte 62">
            <a:extLst>
              <a:ext uri="{FF2B5EF4-FFF2-40B4-BE49-F238E27FC236}">
                <a16:creationId xmlns:a16="http://schemas.microsoft.com/office/drawing/2014/main" id="{DDB0FA54-4C4B-4E1C-8253-8055CDDC2B91}"/>
              </a:ext>
            </a:extLst>
          </p:cNvPr>
          <p:cNvSpPr txBox="1"/>
          <p:nvPr/>
        </p:nvSpPr>
        <p:spPr>
          <a:xfrm>
            <a:off x="2341881" y="4541064"/>
            <a:ext cx="977900" cy="369332"/>
          </a:xfrm>
          <a:prstGeom prst="rect">
            <a:avLst/>
          </a:prstGeom>
          <a:noFill/>
        </p:spPr>
        <p:txBody>
          <a:bodyPr wrap="square" rtlCol="0">
            <a:spAutoFit/>
          </a:bodyPr>
          <a:lstStyle/>
          <a:p>
            <a:pPr defTabSz="685800"/>
            <a:r>
              <a:rPr lang="fr-FR" sz="900" kern="1200" dirty="0" err="1">
                <a:solidFill>
                  <a:prstClr val="black"/>
                </a:solidFill>
                <a:latin typeface="Calibri" panose="020F0502020204030204"/>
                <a:ea typeface="+mn-ea"/>
                <a:cs typeface="+mn-cs"/>
              </a:rPr>
              <a:t>Electrical</a:t>
            </a:r>
            <a:r>
              <a:rPr lang="fr-FR" sz="900" kern="1200" dirty="0">
                <a:solidFill>
                  <a:prstClr val="black"/>
                </a:solidFill>
                <a:latin typeface="Calibri" panose="020F0502020204030204"/>
                <a:ea typeface="+mn-ea"/>
                <a:cs typeface="+mn-cs"/>
              </a:rPr>
              <a:t> </a:t>
            </a:r>
            <a:r>
              <a:rPr lang="fr-FR" sz="900" kern="1200" dirty="0" err="1">
                <a:solidFill>
                  <a:prstClr val="black"/>
                </a:solidFill>
                <a:latin typeface="Calibri" panose="020F0502020204030204"/>
                <a:ea typeface="+mn-ea"/>
                <a:cs typeface="+mn-cs"/>
              </a:rPr>
              <a:t>Departement</a:t>
            </a:r>
            <a:endParaRPr lang="fr-FR" sz="900" kern="1200" dirty="0">
              <a:solidFill>
                <a:prstClr val="black"/>
              </a:solidFill>
              <a:latin typeface="Calibri" panose="020F0502020204030204"/>
              <a:ea typeface="+mn-ea"/>
              <a:cs typeface="+mn-cs"/>
            </a:endParaRPr>
          </a:p>
        </p:txBody>
      </p:sp>
      <p:grpSp>
        <p:nvGrpSpPr>
          <p:cNvPr id="65" name="Groupe 64">
            <a:extLst>
              <a:ext uri="{FF2B5EF4-FFF2-40B4-BE49-F238E27FC236}">
                <a16:creationId xmlns:a16="http://schemas.microsoft.com/office/drawing/2014/main" id="{A5B5AF29-4999-4E82-9451-A2D181E3CC20}"/>
              </a:ext>
            </a:extLst>
          </p:cNvPr>
          <p:cNvGrpSpPr/>
          <p:nvPr/>
        </p:nvGrpSpPr>
        <p:grpSpPr>
          <a:xfrm>
            <a:off x="3462024" y="4201096"/>
            <a:ext cx="908499" cy="300082"/>
            <a:chOff x="5337405" y="1574804"/>
            <a:chExt cx="2092951" cy="938982"/>
          </a:xfrm>
        </p:grpSpPr>
        <p:sp>
          <p:nvSpPr>
            <p:cNvPr id="66" name="Rectangle 65">
              <a:extLst>
                <a:ext uri="{FF2B5EF4-FFF2-40B4-BE49-F238E27FC236}">
                  <a16:creationId xmlns:a16="http://schemas.microsoft.com/office/drawing/2014/main" id="{D4965A46-4A71-4564-ABA0-3191719BC424}"/>
                </a:ext>
              </a:extLst>
            </p:cNvPr>
            <p:cNvSpPr/>
            <p:nvPr/>
          </p:nvSpPr>
          <p:spPr>
            <a:xfrm>
              <a:off x="5337405" y="1578280"/>
              <a:ext cx="2092951" cy="846574"/>
            </a:xfrm>
            <a:prstGeom prst="rect">
              <a:avLst/>
            </a:prstGeom>
            <a:solidFill>
              <a:schemeClr val="accent2">
                <a:alpha val="3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67" name="ZoneTexte 66">
              <a:extLst>
                <a:ext uri="{FF2B5EF4-FFF2-40B4-BE49-F238E27FC236}">
                  <a16:creationId xmlns:a16="http://schemas.microsoft.com/office/drawing/2014/main" id="{FA67A012-DDEE-4A5F-9328-5FD1B3C101DC}"/>
                </a:ext>
              </a:extLst>
            </p:cNvPr>
            <p:cNvSpPr txBox="1"/>
            <p:nvPr/>
          </p:nvSpPr>
          <p:spPr>
            <a:xfrm>
              <a:off x="5337405" y="1574804"/>
              <a:ext cx="2092951" cy="938982"/>
            </a:xfrm>
            <a:prstGeom prst="rect">
              <a:avLst/>
            </a:prstGeom>
            <a:noFill/>
          </p:spPr>
          <p:txBody>
            <a:bodyPr wrap="square" rtlCol="0">
              <a:spAutoFit/>
            </a:bodyPr>
            <a:lstStyle/>
            <a:p>
              <a:pPr defTabSz="685800"/>
              <a:r>
                <a:rPr lang="fr-FR" sz="1350" b="1" i="1" kern="1200" dirty="0" err="1">
                  <a:solidFill>
                    <a:srgbClr val="FF0000"/>
                  </a:solidFill>
                  <a:latin typeface="Raleway" panose="020B0503030101060003" pitchFamily="34" charset="0"/>
                  <a:ea typeface="+mn-ea"/>
                  <a:cs typeface="+mn-cs"/>
                </a:rPr>
                <a:t>Sector</a:t>
              </a:r>
              <a:r>
                <a:rPr lang="fr-FR" sz="1350" b="1" i="1" kern="1200" dirty="0">
                  <a:solidFill>
                    <a:srgbClr val="FF0000"/>
                  </a:solidFill>
                  <a:latin typeface="Raleway" panose="020B0503030101060003" pitchFamily="34" charset="0"/>
                  <a:ea typeface="+mn-ea"/>
                  <a:cs typeface="+mn-cs"/>
                </a:rPr>
                <a:t> 3</a:t>
              </a:r>
            </a:p>
          </p:txBody>
        </p:sp>
      </p:grpSp>
      <p:sp>
        <p:nvSpPr>
          <p:cNvPr id="68" name="ZoneTexte 67">
            <a:extLst>
              <a:ext uri="{FF2B5EF4-FFF2-40B4-BE49-F238E27FC236}">
                <a16:creationId xmlns:a16="http://schemas.microsoft.com/office/drawing/2014/main" id="{FC0E63BD-64BA-49DC-9572-9FF2F006C1C7}"/>
              </a:ext>
            </a:extLst>
          </p:cNvPr>
          <p:cNvSpPr txBox="1"/>
          <p:nvPr/>
        </p:nvSpPr>
        <p:spPr>
          <a:xfrm>
            <a:off x="3462025" y="4541064"/>
            <a:ext cx="977900" cy="507831"/>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Etagère Kit Montage &amp; Inventaire Pièces</a:t>
            </a:r>
          </a:p>
        </p:txBody>
      </p:sp>
      <p:grpSp>
        <p:nvGrpSpPr>
          <p:cNvPr id="80" name="Groupe 79">
            <a:extLst>
              <a:ext uri="{FF2B5EF4-FFF2-40B4-BE49-F238E27FC236}">
                <a16:creationId xmlns:a16="http://schemas.microsoft.com/office/drawing/2014/main" id="{E1FEB631-79C4-48CA-AC92-A8ADAC0171FB}"/>
              </a:ext>
            </a:extLst>
          </p:cNvPr>
          <p:cNvGrpSpPr/>
          <p:nvPr/>
        </p:nvGrpSpPr>
        <p:grpSpPr>
          <a:xfrm>
            <a:off x="4517518" y="4195754"/>
            <a:ext cx="913534" cy="305421"/>
            <a:chOff x="6023357" y="5594344"/>
            <a:chExt cx="1218045" cy="407228"/>
          </a:xfrm>
        </p:grpSpPr>
        <p:sp>
          <p:nvSpPr>
            <p:cNvPr id="73" name="Rectangle 72">
              <a:extLst>
                <a:ext uri="{FF2B5EF4-FFF2-40B4-BE49-F238E27FC236}">
                  <a16:creationId xmlns:a16="http://schemas.microsoft.com/office/drawing/2014/main" id="{4AF428C2-070F-4BCE-A189-5CBD31F8DB26}"/>
                </a:ext>
              </a:extLst>
            </p:cNvPr>
            <p:cNvSpPr/>
            <p:nvPr/>
          </p:nvSpPr>
          <p:spPr>
            <a:xfrm>
              <a:off x="6043975" y="5594344"/>
              <a:ext cx="1147239" cy="376449"/>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74" name="ZoneTexte 73">
              <a:extLst>
                <a:ext uri="{FF2B5EF4-FFF2-40B4-BE49-F238E27FC236}">
                  <a16:creationId xmlns:a16="http://schemas.microsoft.com/office/drawing/2014/main" id="{6A552830-FE3A-4F08-A0C7-22546A681E79}"/>
                </a:ext>
              </a:extLst>
            </p:cNvPr>
            <p:cNvSpPr txBox="1"/>
            <p:nvPr/>
          </p:nvSpPr>
          <p:spPr>
            <a:xfrm>
              <a:off x="6023357" y="5601463"/>
              <a:ext cx="1218045"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4</a:t>
              </a:r>
            </a:p>
          </p:txBody>
        </p:sp>
      </p:grpSp>
      <p:sp>
        <p:nvSpPr>
          <p:cNvPr id="75" name="ZoneTexte 74">
            <a:extLst>
              <a:ext uri="{FF2B5EF4-FFF2-40B4-BE49-F238E27FC236}">
                <a16:creationId xmlns:a16="http://schemas.microsoft.com/office/drawing/2014/main" id="{BA3AD6E0-3855-4527-B474-C6F6B7DE8021}"/>
              </a:ext>
            </a:extLst>
          </p:cNvPr>
          <p:cNvSpPr txBox="1"/>
          <p:nvPr/>
        </p:nvSpPr>
        <p:spPr>
          <a:xfrm>
            <a:off x="4532982" y="4541064"/>
            <a:ext cx="977900" cy="507831"/>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Etagère Kit Montage &amp; Inventaire Pièces</a:t>
            </a:r>
          </a:p>
        </p:txBody>
      </p:sp>
      <p:grpSp>
        <p:nvGrpSpPr>
          <p:cNvPr id="81" name="Groupe 80">
            <a:extLst>
              <a:ext uri="{FF2B5EF4-FFF2-40B4-BE49-F238E27FC236}">
                <a16:creationId xmlns:a16="http://schemas.microsoft.com/office/drawing/2014/main" id="{F8350B4A-0141-491A-B3B9-A3534523397C}"/>
              </a:ext>
            </a:extLst>
          </p:cNvPr>
          <p:cNvGrpSpPr/>
          <p:nvPr/>
        </p:nvGrpSpPr>
        <p:grpSpPr>
          <a:xfrm>
            <a:off x="5478413" y="4195754"/>
            <a:ext cx="913534" cy="305421"/>
            <a:chOff x="6023357" y="5594344"/>
            <a:chExt cx="1218045" cy="407228"/>
          </a:xfrm>
        </p:grpSpPr>
        <p:sp>
          <p:nvSpPr>
            <p:cNvPr id="82" name="Rectangle 81">
              <a:extLst>
                <a:ext uri="{FF2B5EF4-FFF2-40B4-BE49-F238E27FC236}">
                  <a16:creationId xmlns:a16="http://schemas.microsoft.com/office/drawing/2014/main" id="{E9706C51-E520-4A34-B41B-54A903F8DE9D}"/>
                </a:ext>
              </a:extLst>
            </p:cNvPr>
            <p:cNvSpPr/>
            <p:nvPr/>
          </p:nvSpPr>
          <p:spPr>
            <a:xfrm>
              <a:off x="6043975" y="5594344"/>
              <a:ext cx="1147239" cy="376449"/>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83" name="ZoneTexte 82">
              <a:extLst>
                <a:ext uri="{FF2B5EF4-FFF2-40B4-BE49-F238E27FC236}">
                  <a16:creationId xmlns:a16="http://schemas.microsoft.com/office/drawing/2014/main" id="{E8D104AE-CB20-4119-AD50-E876C3BA01C4}"/>
                </a:ext>
              </a:extLst>
            </p:cNvPr>
            <p:cNvSpPr txBox="1"/>
            <p:nvPr/>
          </p:nvSpPr>
          <p:spPr>
            <a:xfrm>
              <a:off x="6023357" y="5601463"/>
              <a:ext cx="1218045"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grpSp>
        <p:nvGrpSpPr>
          <p:cNvPr id="84" name="Groupe 83">
            <a:extLst>
              <a:ext uri="{FF2B5EF4-FFF2-40B4-BE49-F238E27FC236}">
                <a16:creationId xmlns:a16="http://schemas.microsoft.com/office/drawing/2014/main" id="{9F14CE9C-1789-4E1E-A409-8937693C0423}"/>
              </a:ext>
            </a:extLst>
          </p:cNvPr>
          <p:cNvGrpSpPr/>
          <p:nvPr/>
        </p:nvGrpSpPr>
        <p:grpSpPr>
          <a:xfrm>
            <a:off x="6496922" y="4195754"/>
            <a:ext cx="913534" cy="305421"/>
            <a:chOff x="6023357" y="5594344"/>
            <a:chExt cx="1218045" cy="407228"/>
          </a:xfrm>
        </p:grpSpPr>
        <p:sp>
          <p:nvSpPr>
            <p:cNvPr id="85" name="Rectangle 84">
              <a:extLst>
                <a:ext uri="{FF2B5EF4-FFF2-40B4-BE49-F238E27FC236}">
                  <a16:creationId xmlns:a16="http://schemas.microsoft.com/office/drawing/2014/main" id="{951D81C1-FAF3-4B19-8ED8-41E8F40908F6}"/>
                </a:ext>
              </a:extLst>
            </p:cNvPr>
            <p:cNvSpPr/>
            <p:nvPr/>
          </p:nvSpPr>
          <p:spPr>
            <a:xfrm>
              <a:off x="6043975" y="5594344"/>
              <a:ext cx="1147239" cy="376449"/>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86" name="ZoneTexte 85">
              <a:extLst>
                <a:ext uri="{FF2B5EF4-FFF2-40B4-BE49-F238E27FC236}">
                  <a16:creationId xmlns:a16="http://schemas.microsoft.com/office/drawing/2014/main" id="{B81896FB-8215-45F6-AA19-EA6CB5E2C2FF}"/>
                </a:ext>
              </a:extLst>
            </p:cNvPr>
            <p:cNvSpPr txBox="1"/>
            <p:nvPr/>
          </p:nvSpPr>
          <p:spPr>
            <a:xfrm>
              <a:off x="6023357" y="5601463"/>
              <a:ext cx="1218045"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6</a:t>
              </a:r>
            </a:p>
          </p:txBody>
        </p:sp>
      </p:grpSp>
      <p:cxnSp>
        <p:nvCxnSpPr>
          <p:cNvPr id="5" name="Connecteur droit avec flèche 4">
            <a:extLst>
              <a:ext uri="{FF2B5EF4-FFF2-40B4-BE49-F238E27FC236}">
                <a16:creationId xmlns:a16="http://schemas.microsoft.com/office/drawing/2014/main" id="{EB18CBD8-08C4-4E7B-8299-AF4CEAF4E728}"/>
              </a:ext>
            </a:extLst>
          </p:cNvPr>
          <p:cNvCxnSpPr>
            <a:cxnSpLocks/>
          </p:cNvCxnSpPr>
          <p:nvPr/>
        </p:nvCxnSpPr>
        <p:spPr>
          <a:xfrm>
            <a:off x="8813335" y="1147137"/>
            <a:ext cx="0" cy="937953"/>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96751731-8DE7-48B7-8E16-8AF908E2F871}"/>
              </a:ext>
            </a:extLst>
          </p:cNvPr>
          <p:cNvCxnSpPr>
            <a:cxnSpLocks/>
          </p:cNvCxnSpPr>
          <p:nvPr/>
        </p:nvCxnSpPr>
        <p:spPr>
          <a:xfrm>
            <a:off x="8173628" y="1102722"/>
            <a:ext cx="538566"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2D705185-3C05-4544-9156-F0F6D3385E6D}"/>
              </a:ext>
            </a:extLst>
          </p:cNvPr>
          <p:cNvSpPr txBox="1"/>
          <p:nvPr/>
        </p:nvSpPr>
        <p:spPr>
          <a:xfrm>
            <a:off x="8796820" y="1340137"/>
            <a:ext cx="424652" cy="2308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3 m</a:t>
            </a:r>
          </a:p>
        </p:txBody>
      </p:sp>
      <p:sp>
        <p:nvSpPr>
          <p:cNvPr id="116" name="ZoneTexte 115">
            <a:extLst>
              <a:ext uri="{FF2B5EF4-FFF2-40B4-BE49-F238E27FC236}">
                <a16:creationId xmlns:a16="http://schemas.microsoft.com/office/drawing/2014/main" id="{A380592D-B202-405C-9C47-E8D2508AB254}"/>
              </a:ext>
            </a:extLst>
          </p:cNvPr>
          <p:cNvSpPr txBox="1"/>
          <p:nvPr/>
        </p:nvSpPr>
        <p:spPr>
          <a:xfrm>
            <a:off x="8255426" y="897437"/>
            <a:ext cx="424652" cy="2308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 m</a:t>
            </a:r>
          </a:p>
        </p:txBody>
      </p:sp>
      <p:sp>
        <p:nvSpPr>
          <p:cNvPr id="118" name="Rectangle 117">
            <a:extLst>
              <a:ext uri="{FF2B5EF4-FFF2-40B4-BE49-F238E27FC236}">
                <a16:creationId xmlns:a16="http://schemas.microsoft.com/office/drawing/2014/main" id="{B532AA05-5117-426A-B582-65E4FA2A8FE2}"/>
              </a:ext>
            </a:extLst>
          </p:cNvPr>
          <p:cNvSpPr/>
          <p:nvPr/>
        </p:nvSpPr>
        <p:spPr>
          <a:xfrm>
            <a:off x="8067702" y="1147137"/>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F2CBAD1-C1B0-47DC-A476-090A641B1201}"/>
              </a:ext>
            </a:extLst>
          </p:cNvPr>
          <p:cNvSpPr/>
          <p:nvPr/>
        </p:nvSpPr>
        <p:spPr>
          <a:xfrm>
            <a:off x="185896" y="3843846"/>
            <a:ext cx="130630" cy="23490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20" name="ZoneTexte 119">
            <a:extLst>
              <a:ext uri="{FF2B5EF4-FFF2-40B4-BE49-F238E27FC236}">
                <a16:creationId xmlns:a16="http://schemas.microsoft.com/office/drawing/2014/main" id="{16F4B655-7C58-4C3D-BB77-35A5A3751D14}"/>
              </a:ext>
            </a:extLst>
          </p:cNvPr>
          <p:cNvSpPr txBox="1"/>
          <p:nvPr/>
        </p:nvSpPr>
        <p:spPr>
          <a:xfrm>
            <a:off x="405301" y="3822727"/>
            <a:ext cx="993356" cy="2308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Machines</a:t>
            </a:r>
          </a:p>
        </p:txBody>
      </p:sp>
      <p:cxnSp>
        <p:nvCxnSpPr>
          <p:cNvPr id="121" name="Connecteur droit avec flèche 120">
            <a:extLst>
              <a:ext uri="{FF2B5EF4-FFF2-40B4-BE49-F238E27FC236}">
                <a16:creationId xmlns:a16="http://schemas.microsoft.com/office/drawing/2014/main" id="{A51EE5B6-D740-440E-BA19-2344E27E02F7}"/>
              </a:ext>
            </a:extLst>
          </p:cNvPr>
          <p:cNvCxnSpPr>
            <a:cxnSpLocks/>
          </p:cNvCxnSpPr>
          <p:nvPr/>
        </p:nvCxnSpPr>
        <p:spPr>
          <a:xfrm>
            <a:off x="7340494" y="1102722"/>
            <a:ext cx="833134"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22" name="ZoneTexte 121">
            <a:extLst>
              <a:ext uri="{FF2B5EF4-FFF2-40B4-BE49-F238E27FC236}">
                <a16:creationId xmlns:a16="http://schemas.microsoft.com/office/drawing/2014/main" id="{DD3DC1E6-4CD4-4878-9AD9-54AA60933E96}"/>
              </a:ext>
            </a:extLst>
          </p:cNvPr>
          <p:cNvSpPr txBox="1"/>
          <p:nvPr/>
        </p:nvSpPr>
        <p:spPr>
          <a:xfrm>
            <a:off x="7580129" y="905072"/>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2,4 m</a:t>
            </a:r>
          </a:p>
        </p:txBody>
      </p:sp>
      <p:sp>
        <p:nvSpPr>
          <p:cNvPr id="125" name="Rectangle 124">
            <a:extLst>
              <a:ext uri="{FF2B5EF4-FFF2-40B4-BE49-F238E27FC236}">
                <a16:creationId xmlns:a16="http://schemas.microsoft.com/office/drawing/2014/main" id="{D37B2C73-F62E-42A5-B5B8-AFBE8E305AE0}"/>
              </a:ext>
            </a:extLst>
          </p:cNvPr>
          <p:cNvSpPr/>
          <p:nvPr/>
        </p:nvSpPr>
        <p:spPr>
          <a:xfrm>
            <a:off x="7875435" y="1150126"/>
            <a:ext cx="99955" cy="108557"/>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cxnSp>
        <p:nvCxnSpPr>
          <p:cNvPr id="128" name="Connecteur droit avec flèche 127">
            <a:extLst>
              <a:ext uri="{FF2B5EF4-FFF2-40B4-BE49-F238E27FC236}">
                <a16:creationId xmlns:a16="http://schemas.microsoft.com/office/drawing/2014/main" id="{CEF57C86-4736-4887-993C-3334050C0B8F}"/>
              </a:ext>
            </a:extLst>
          </p:cNvPr>
          <p:cNvCxnSpPr>
            <a:cxnSpLocks/>
          </p:cNvCxnSpPr>
          <p:nvPr/>
        </p:nvCxnSpPr>
        <p:spPr>
          <a:xfrm>
            <a:off x="6195115" y="1095086"/>
            <a:ext cx="768066"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29" name="ZoneTexte 128">
            <a:extLst>
              <a:ext uri="{FF2B5EF4-FFF2-40B4-BE49-F238E27FC236}">
                <a16:creationId xmlns:a16="http://schemas.microsoft.com/office/drawing/2014/main" id="{93C7E3AE-9F1A-44A3-96F1-29E21E3FE617}"/>
              </a:ext>
            </a:extLst>
          </p:cNvPr>
          <p:cNvSpPr txBox="1"/>
          <p:nvPr/>
        </p:nvSpPr>
        <p:spPr>
          <a:xfrm>
            <a:off x="6393766" y="892905"/>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2,4 m</a:t>
            </a:r>
          </a:p>
        </p:txBody>
      </p:sp>
      <p:cxnSp>
        <p:nvCxnSpPr>
          <p:cNvPr id="130" name="Connecteur droit avec flèche 129">
            <a:extLst>
              <a:ext uri="{FF2B5EF4-FFF2-40B4-BE49-F238E27FC236}">
                <a16:creationId xmlns:a16="http://schemas.microsoft.com/office/drawing/2014/main" id="{8C90C4C2-8459-4E66-8357-ABA4D4FBF172}"/>
              </a:ext>
            </a:extLst>
          </p:cNvPr>
          <p:cNvCxnSpPr>
            <a:cxnSpLocks/>
          </p:cNvCxnSpPr>
          <p:nvPr/>
        </p:nvCxnSpPr>
        <p:spPr>
          <a:xfrm>
            <a:off x="7255516" y="3576353"/>
            <a:ext cx="165921"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5AB3C70D-4EF2-48BF-A65E-0632C17C5035}"/>
              </a:ext>
            </a:extLst>
          </p:cNvPr>
          <p:cNvSpPr txBox="1"/>
          <p:nvPr/>
        </p:nvSpPr>
        <p:spPr>
          <a:xfrm>
            <a:off x="8319252" y="3592007"/>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1,6 m</a:t>
            </a:r>
          </a:p>
        </p:txBody>
      </p:sp>
      <p:cxnSp>
        <p:nvCxnSpPr>
          <p:cNvPr id="133" name="Connecteur droit avec flèche 132">
            <a:extLst>
              <a:ext uri="{FF2B5EF4-FFF2-40B4-BE49-F238E27FC236}">
                <a16:creationId xmlns:a16="http://schemas.microsoft.com/office/drawing/2014/main" id="{993B873C-C939-4758-BFBF-CD8222817500}"/>
              </a:ext>
            </a:extLst>
          </p:cNvPr>
          <p:cNvCxnSpPr>
            <a:cxnSpLocks/>
          </p:cNvCxnSpPr>
          <p:nvPr/>
        </p:nvCxnSpPr>
        <p:spPr>
          <a:xfrm>
            <a:off x="7410456" y="3571081"/>
            <a:ext cx="833134"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34" name="ZoneTexte 133">
            <a:extLst>
              <a:ext uri="{FF2B5EF4-FFF2-40B4-BE49-F238E27FC236}">
                <a16:creationId xmlns:a16="http://schemas.microsoft.com/office/drawing/2014/main" id="{4CBD2CEA-29BC-42A1-992A-B38D1EB9B32F}"/>
              </a:ext>
            </a:extLst>
          </p:cNvPr>
          <p:cNvSpPr txBox="1"/>
          <p:nvPr/>
        </p:nvSpPr>
        <p:spPr>
          <a:xfrm>
            <a:off x="7702775" y="3586447"/>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2,4 m</a:t>
            </a:r>
          </a:p>
        </p:txBody>
      </p:sp>
      <p:cxnSp>
        <p:nvCxnSpPr>
          <p:cNvPr id="136" name="Connecteur droit avec flèche 135">
            <a:extLst>
              <a:ext uri="{FF2B5EF4-FFF2-40B4-BE49-F238E27FC236}">
                <a16:creationId xmlns:a16="http://schemas.microsoft.com/office/drawing/2014/main" id="{F7AE36BB-6FEA-4708-B848-2ECDE3C9DEE1}"/>
              </a:ext>
            </a:extLst>
          </p:cNvPr>
          <p:cNvCxnSpPr>
            <a:cxnSpLocks/>
          </p:cNvCxnSpPr>
          <p:nvPr/>
        </p:nvCxnSpPr>
        <p:spPr>
          <a:xfrm flipV="1">
            <a:off x="8255426" y="3573124"/>
            <a:ext cx="440253" cy="323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38" name="ZoneTexte 137">
            <a:extLst>
              <a:ext uri="{FF2B5EF4-FFF2-40B4-BE49-F238E27FC236}">
                <a16:creationId xmlns:a16="http://schemas.microsoft.com/office/drawing/2014/main" id="{CD93C3B4-97C0-4161-9A8E-9B14CD065253}"/>
              </a:ext>
            </a:extLst>
          </p:cNvPr>
          <p:cNvSpPr txBox="1"/>
          <p:nvPr/>
        </p:nvSpPr>
        <p:spPr>
          <a:xfrm>
            <a:off x="7170815" y="3600272"/>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0,6 m</a:t>
            </a:r>
          </a:p>
        </p:txBody>
      </p:sp>
      <p:cxnSp>
        <p:nvCxnSpPr>
          <p:cNvPr id="142" name="Connecteur droit avec flèche 141">
            <a:extLst>
              <a:ext uri="{FF2B5EF4-FFF2-40B4-BE49-F238E27FC236}">
                <a16:creationId xmlns:a16="http://schemas.microsoft.com/office/drawing/2014/main" id="{E9FA2637-8CA4-43B4-A594-CDCCD8BEE2C1}"/>
              </a:ext>
            </a:extLst>
          </p:cNvPr>
          <p:cNvCxnSpPr>
            <a:cxnSpLocks/>
          </p:cNvCxnSpPr>
          <p:nvPr/>
        </p:nvCxnSpPr>
        <p:spPr>
          <a:xfrm>
            <a:off x="6963181" y="3569072"/>
            <a:ext cx="292335"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43" name="ZoneTexte 142">
            <a:extLst>
              <a:ext uri="{FF2B5EF4-FFF2-40B4-BE49-F238E27FC236}">
                <a16:creationId xmlns:a16="http://schemas.microsoft.com/office/drawing/2014/main" id="{374C6E2C-1F27-401E-8676-577BA4F1C22F}"/>
              </a:ext>
            </a:extLst>
          </p:cNvPr>
          <p:cNvSpPr txBox="1"/>
          <p:nvPr/>
        </p:nvSpPr>
        <p:spPr>
          <a:xfrm>
            <a:off x="6953689" y="3592007"/>
            <a:ext cx="323555"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 m</a:t>
            </a:r>
          </a:p>
        </p:txBody>
      </p:sp>
      <p:cxnSp>
        <p:nvCxnSpPr>
          <p:cNvPr id="145" name="Connecteur droit avec flèche 144">
            <a:extLst>
              <a:ext uri="{FF2B5EF4-FFF2-40B4-BE49-F238E27FC236}">
                <a16:creationId xmlns:a16="http://schemas.microsoft.com/office/drawing/2014/main" id="{0A7C3FDD-A9E1-41CA-B621-7E5CB92E5E8C}"/>
              </a:ext>
            </a:extLst>
          </p:cNvPr>
          <p:cNvCxnSpPr>
            <a:cxnSpLocks/>
          </p:cNvCxnSpPr>
          <p:nvPr/>
        </p:nvCxnSpPr>
        <p:spPr>
          <a:xfrm>
            <a:off x="6699739" y="3569072"/>
            <a:ext cx="242861"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46" name="ZoneTexte 145">
            <a:extLst>
              <a:ext uri="{FF2B5EF4-FFF2-40B4-BE49-F238E27FC236}">
                <a16:creationId xmlns:a16="http://schemas.microsoft.com/office/drawing/2014/main" id="{0A2EC1F7-7137-4874-84AF-5D012F9555C1}"/>
              </a:ext>
            </a:extLst>
          </p:cNvPr>
          <p:cNvSpPr txBox="1"/>
          <p:nvPr/>
        </p:nvSpPr>
        <p:spPr>
          <a:xfrm>
            <a:off x="6670691" y="3586447"/>
            <a:ext cx="415608"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0,8 m</a:t>
            </a:r>
          </a:p>
        </p:txBody>
      </p:sp>
      <p:cxnSp>
        <p:nvCxnSpPr>
          <p:cNvPr id="152" name="Connecteur droit avec flèche 151">
            <a:extLst>
              <a:ext uri="{FF2B5EF4-FFF2-40B4-BE49-F238E27FC236}">
                <a16:creationId xmlns:a16="http://schemas.microsoft.com/office/drawing/2014/main" id="{1419D2AC-3B09-4631-AAE9-DF1BF5DA857F}"/>
              </a:ext>
            </a:extLst>
          </p:cNvPr>
          <p:cNvCxnSpPr>
            <a:cxnSpLocks/>
          </p:cNvCxnSpPr>
          <p:nvPr/>
        </p:nvCxnSpPr>
        <p:spPr>
          <a:xfrm>
            <a:off x="5771324" y="3564922"/>
            <a:ext cx="928415"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53" name="ZoneTexte 152">
            <a:extLst>
              <a:ext uri="{FF2B5EF4-FFF2-40B4-BE49-F238E27FC236}">
                <a16:creationId xmlns:a16="http://schemas.microsoft.com/office/drawing/2014/main" id="{BB9465F8-B44D-4B78-A105-BFBCDC144D77}"/>
              </a:ext>
            </a:extLst>
          </p:cNvPr>
          <p:cNvSpPr txBox="1"/>
          <p:nvPr/>
        </p:nvSpPr>
        <p:spPr>
          <a:xfrm>
            <a:off x="6113299" y="3568016"/>
            <a:ext cx="323555"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3 m</a:t>
            </a:r>
          </a:p>
        </p:txBody>
      </p:sp>
      <p:cxnSp>
        <p:nvCxnSpPr>
          <p:cNvPr id="160" name="Connecteur droit avec flèche 159">
            <a:extLst>
              <a:ext uri="{FF2B5EF4-FFF2-40B4-BE49-F238E27FC236}">
                <a16:creationId xmlns:a16="http://schemas.microsoft.com/office/drawing/2014/main" id="{F388205F-3A88-496A-8ECD-C2F8F9459ECC}"/>
              </a:ext>
            </a:extLst>
          </p:cNvPr>
          <p:cNvCxnSpPr>
            <a:cxnSpLocks/>
          </p:cNvCxnSpPr>
          <p:nvPr/>
        </p:nvCxnSpPr>
        <p:spPr>
          <a:xfrm>
            <a:off x="5622557" y="1091960"/>
            <a:ext cx="331233"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61" name="ZoneTexte 160">
            <a:extLst>
              <a:ext uri="{FF2B5EF4-FFF2-40B4-BE49-F238E27FC236}">
                <a16:creationId xmlns:a16="http://schemas.microsoft.com/office/drawing/2014/main" id="{868F11F0-B47E-4CA7-8FEF-E9B024E31262}"/>
              </a:ext>
            </a:extLst>
          </p:cNvPr>
          <p:cNvSpPr txBox="1"/>
          <p:nvPr/>
        </p:nvSpPr>
        <p:spPr>
          <a:xfrm>
            <a:off x="5586530" y="877566"/>
            <a:ext cx="419583"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1,1 m</a:t>
            </a:r>
          </a:p>
        </p:txBody>
      </p:sp>
      <p:sp>
        <p:nvSpPr>
          <p:cNvPr id="184" name="Rectangle 183">
            <a:extLst>
              <a:ext uri="{FF2B5EF4-FFF2-40B4-BE49-F238E27FC236}">
                <a16:creationId xmlns:a16="http://schemas.microsoft.com/office/drawing/2014/main" id="{B1978582-433A-4885-B233-2E5BD7C971A6}"/>
              </a:ext>
            </a:extLst>
          </p:cNvPr>
          <p:cNvSpPr/>
          <p:nvPr/>
        </p:nvSpPr>
        <p:spPr>
          <a:xfrm>
            <a:off x="723687" y="1402247"/>
            <a:ext cx="208408" cy="7505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cxnSp>
        <p:nvCxnSpPr>
          <p:cNvPr id="144" name="Connecteur droit avec flèche 143">
            <a:extLst>
              <a:ext uri="{FF2B5EF4-FFF2-40B4-BE49-F238E27FC236}">
                <a16:creationId xmlns:a16="http://schemas.microsoft.com/office/drawing/2014/main" id="{D2B56157-5F06-4DAD-A05A-602E6BBD4F30}"/>
              </a:ext>
            </a:extLst>
          </p:cNvPr>
          <p:cNvCxnSpPr>
            <a:cxnSpLocks/>
          </p:cNvCxnSpPr>
          <p:nvPr/>
        </p:nvCxnSpPr>
        <p:spPr>
          <a:xfrm>
            <a:off x="5281554" y="3564049"/>
            <a:ext cx="489194"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49" name="ZoneTexte 148">
            <a:extLst>
              <a:ext uri="{FF2B5EF4-FFF2-40B4-BE49-F238E27FC236}">
                <a16:creationId xmlns:a16="http://schemas.microsoft.com/office/drawing/2014/main" id="{E6407A32-D0F6-49B0-A724-000C959479DF}"/>
              </a:ext>
            </a:extLst>
          </p:cNvPr>
          <p:cNvSpPr txBox="1"/>
          <p:nvPr/>
        </p:nvSpPr>
        <p:spPr>
          <a:xfrm>
            <a:off x="5393411" y="3586447"/>
            <a:ext cx="415608"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1,6 m</a:t>
            </a:r>
          </a:p>
        </p:txBody>
      </p:sp>
      <p:sp>
        <p:nvSpPr>
          <p:cNvPr id="154" name="Rectangle 153">
            <a:extLst>
              <a:ext uri="{FF2B5EF4-FFF2-40B4-BE49-F238E27FC236}">
                <a16:creationId xmlns:a16="http://schemas.microsoft.com/office/drawing/2014/main" id="{35E6A797-1188-4993-9A5E-3D4DB53A8F7D}"/>
              </a:ext>
            </a:extLst>
          </p:cNvPr>
          <p:cNvSpPr/>
          <p:nvPr/>
        </p:nvSpPr>
        <p:spPr>
          <a:xfrm>
            <a:off x="8219304" y="1147137"/>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55" name="Rectangle 154">
            <a:extLst>
              <a:ext uri="{FF2B5EF4-FFF2-40B4-BE49-F238E27FC236}">
                <a16:creationId xmlns:a16="http://schemas.microsoft.com/office/drawing/2014/main" id="{0C029F54-3E5C-42B4-ABEA-21577F5FCB17}"/>
              </a:ext>
            </a:extLst>
          </p:cNvPr>
          <p:cNvSpPr/>
          <p:nvPr/>
        </p:nvSpPr>
        <p:spPr>
          <a:xfrm>
            <a:off x="3833587" y="3282902"/>
            <a:ext cx="536936"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62" name="Rectangle 161">
            <a:extLst>
              <a:ext uri="{FF2B5EF4-FFF2-40B4-BE49-F238E27FC236}">
                <a16:creationId xmlns:a16="http://schemas.microsoft.com/office/drawing/2014/main" id="{B37807FC-D703-417B-B860-5CD7E392AC31}"/>
              </a:ext>
            </a:extLst>
          </p:cNvPr>
          <p:cNvSpPr/>
          <p:nvPr/>
        </p:nvSpPr>
        <p:spPr>
          <a:xfrm>
            <a:off x="4795716"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67" name="Rectangle 166">
            <a:extLst>
              <a:ext uri="{FF2B5EF4-FFF2-40B4-BE49-F238E27FC236}">
                <a16:creationId xmlns:a16="http://schemas.microsoft.com/office/drawing/2014/main" id="{8B642B3C-01E9-41BC-83D3-E5B56B47BC54}"/>
              </a:ext>
            </a:extLst>
          </p:cNvPr>
          <p:cNvSpPr/>
          <p:nvPr/>
        </p:nvSpPr>
        <p:spPr>
          <a:xfrm>
            <a:off x="4947865"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69" name="Rectangle 168">
            <a:extLst>
              <a:ext uri="{FF2B5EF4-FFF2-40B4-BE49-F238E27FC236}">
                <a16:creationId xmlns:a16="http://schemas.microsoft.com/office/drawing/2014/main" id="{94F1EE43-2333-4F38-AD23-AA33ECA2166D}"/>
              </a:ext>
            </a:extLst>
          </p:cNvPr>
          <p:cNvSpPr/>
          <p:nvPr/>
        </p:nvSpPr>
        <p:spPr>
          <a:xfrm>
            <a:off x="5098888"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70" name="Rectangle 169">
            <a:extLst>
              <a:ext uri="{FF2B5EF4-FFF2-40B4-BE49-F238E27FC236}">
                <a16:creationId xmlns:a16="http://schemas.microsoft.com/office/drawing/2014/main" id="{79A66099-61C2-4B36-BEFD-BAAD1D2A27BC}"/>
              </a:ext>
            </a:extLst>
          </p:cNvPr>
          <p:cNvSpPr/>
          <p:nvPr/>
        </p:nvSpPr>
        <p:spPr>
          <a:xfrm>
            <a:off x="4385555"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cxnSp>
        <p:nvCxnSpPr>
          <p:cNvPr id="172" name="Connecteur droit avec flèche 171">
            <a:extLst>
              <a:ext uri="{FF2B5EF4-FFF2-40B4-BE49-F238E27FC236}">
                <a16:creationId xmlns:a16="http://schemas.microsoft.com/office/drawing/2014/main" id="{6E287821-AA16-4A32-9E1D-1E3998234AB3}"/>
              </a:ext>
            </a:extLst>
          </p:cNvPr>
          <p:cNvCxnSpPr>
            <a:cxnSpLocks/>
          </p:cNvCxnSpPr>
          <p:nvPr/>
        </p:nvCxnSpPr>
        <p:spPr>
          <a:xfrm>
            <a:off x="589061" y="1183710"/>
            <a:ext cx="0" cy="2311052"/>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73" name="ZoneTexte 172">
            <a:extLst>
              <a:ext uri="{FF2B5EF4-FFF2-40B4-BE49-F238E27FC236}">
                <a16:creationId xmlns:a16="http://schemas.microsoft.com/office/drawing/2014/main" id="{99A33F9F-B2D3-4A16-9392-03FEDF53D017}"/>
              </a:ext>
            </a:extLst>
          </p:cNvPr>
          <p:cNvSpPr txBox="1"/>
          <p:nvPr/>
        </p:nvSpPr>
        <p:spPr>
          <a:xfrm>
            <a:off x="108807" y="2127588"/>
            <a:ext cx="602572" cy="253916"/>
          </a:xfrm>
          <a:prstGeom prst="rect">
            <a:avLst/>
          </a:prstGeom>
          <a:noFill/>
        </p:spPr>
        <p:txBody>
          <a:bodyPr wrap="square" rtlCol="0">
            <a:spAutoFit/>
          </a:bodyPr>
          <a:lstStyle/>
          <a:p>
            <a:pPr defTabSz="685800"/>
            <a:r>
              <a:rPr lang="fr-FR" sz="1050" kern="1200" dirty="0">
                <a:solidFill>
                  <a:prstClr val="black"/>
                </a:solidFill>
                <a:latin typeface="Raleway" panose="020B0503030101060003" pitchFamily="34" charset="0"/>
                <a:ea typeface="+mn-ea"/>
                <a:cs typeface="+mn-cs"/>
              </a:rPr>
              <a:t>7,5 m</a:t>
            </a:r>
          </a:p>
        </p:txBody>
      </p:sp>
      <p:cxnSp>
        <p:nvCxnSpPr>
          <p:cNvPr id="174" name="Connecteur droit avec flèche 173">
            <a:extLst>
              <a:ext uri="{FF2B5EF4-FFF2-40B4-BE49-F238E27FC236}">
                <a16:creationId xmlns:a16="http://schemas.microsoft.com/office/drawing/2014/main" id="{A743E318-5245-4234-888B-21DE69844DF2}"/>
              </a:ext>
            </a:extLst>
          </p:cNvPr>
          <p:cNvCxnSpPr>
            <a:cxnSpLocks/>
          </p:cNvCxnSpPr>
          <p:nvPr/>
        </p:nvCxnSpPr>
        <p:spPr>
          <a:xfrm>
            <a:off x="711378" y="3781870"/>
            <a:ext cx="8000990" cy="37853"/>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75" name="ZoneTexte 174">
            <a:extLst>
              <a:ext uri="{FF2B5EF4-FFF2-40B4-BE49-F238E27FC236}">
                <a16:creationId xmlns:a16="http://schemas.microsoft.com/office/drawing/2014/main" id="{12514274-EFAF-42C8-BCE8-BC406664046E}"/>
              </a:ext>
            </a:extLst>
          </p:cNvPr>
          <p:cNvSpPr txBox="1"/>
          <p:nvPr/>
        </p:nvSpPr>
        <p:spPr>
          <a:xfrm>
            <a:off x="4318174" y="3822328"/>
            <a:ext cx="756921" cy="253916"/>
          </a:xfrm>
          <a:prstGeom prst="rect">
            <a:avLst/>
          </a:prstGeom>
          <a:noFill/>
        </p:spPr>
        <p:txBody>
          <a:bodyPr wrap="square" rtlCol="0">
            <a:spAutoFit/>
          </a:bodyPr>
          <a:lstStyle/>
          <a:p>
            <a:pPr defTabSz="685800"/>
            <a:r>
              <a:rPr lang="fr-FR" sz="1050" kern="1200" dirty="0">
                <a:solidFill>
                  <a:prstClr val="black"/>
                </a:solidFill>
                <a:latin typeface="Raleway" panose="020B0503030101060003" pitchFamily="34" charset="0"/>
                <a:ea typeface="+mn-ea"/>
                <a:cs typeface="+mn-cs"/>
              </a:rPr>
              <a:t>25,5 m</a:t>
            </a:r>
          </a:p>
        </p:txBody>
      </p:sp>
    </p:spTree>
    <p:extLst>
      <p:ext uri="{BB962C8B-B14F-4D97-AF65-F5344CB8AC3E}">
        <p14:creationId xmlns:p14="http://schemas.microsoft.com/office/powerpoint/2010/main" val="1329855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6077"/>
            <a:ext cx="8640960" cy="3887370"/>
          </a:xfrm>
        </p:spPr>
        <p:txBody>
          <a:bodyPr/>
          <a:lstStyle/>
          <a:p>
            <a:pPr marL="177800" indent="0">
              <a:buNone/>
            </a:pPr>
            <a:r>
              <a:rPr lang="fr-FR" sz="2000" dirty="0">
                <a:latin typeface="Raleway" panose="020B0503030101060003" pitchFamily="34" charset="0"/>
              </a:rPr>
              <a:t>Point sur l’avancement</a:t>
            </a:r>
          </a:p>
          <a:p>
            <a:r>
              <a:rPr lang="fr-FR" sz="1800" b="0" dirty="0">
                <a:latin typeface="Raleway" panose="020B0503030101060003" pitchFamily="34" charset="0"/>
              </a:rPr>
              <a:t>Retard de 1 mois : Rattrapage de 1 semaine</a:t>
            </a:r>
          </a:p>
          <a:p>
            <a:r>
              <a:rPr lang="fr-FR" sz="1800" b="0" dirty="0">
                <a:latin typeface="Raleway" panose="020B0503030101060003" pitchFamily="34" charset="0"/>
              </a:rPr>
              <a:t>Retard sur l’approvisionnement de bruts à La </a:t>
            </a:r>
            <a:r>
              <a:rPr lang="fr-FR" sz="1800" b="0" dirty="0" err="1">
                <a:latin typeface="Raleway" panose="020B0503030101060003" pitchFamily="34" charset="0"/>
              </a:rPr>
              <a:t>Mache</a:t>
            </a:r>
            <a:r>
              <a:rPr lang="fr-FR" sz="1800" b="0" dirty="0">
                <a:latin typeface="Raleway" panose="020B0503030101060003" pitchFamily="34" charset="0"/>
              </a:rPr>
              <a:t> Laser</a:t>
            </a:r>
          </a:p>
          <a:p>
            <a:pPr marL="177800" indent="0">
              <a:buNone/>
            </a:pPr>
            <a:endParaRPr lang="fr-FR" sz="700" dirty="0">
              <a:latin typeface="Raleway" panose="020B0503030101060003" pitchFamily="34" charset="0"/>
            </a:endParaRPr>
          </a:p>
          <a:p>
            <a:pPr marL="177800" indent="0">
              <a:buNone/>
            </a:pPr>
            <a:r>
              <a:rPr lang="fr-FR" sz="2000" dirty="0">
                <a:latin typeface="Raleway" panose="020B0503030101060003" pitchFamily="34" charset="0"/>
              </a:rPr>
              <a:t>Indicateurs</a:t>
            </a:r>
          </a:p>
          <a:p>
            <a:r>
              <a:rPr lang="fr-FR" sz="1800" b="0" dirty="0">
                <a:latin typeface="Raleway" panose="020B0503030101060003" pitchFamily="34" charset="0"/>
              </a:rPr>
              <a:t>Structure tubulaire terminée (25 Janvier)</a:t>
            </a:r>
          </a:p>
          <a:p>
            <a:r>
              <a:rPr lang="fr-FR" sz="1800" b="0" dirty="0">
                <a:latin typeface="Raleway" panose="020B0503030101060003" pitchFamily="34" charset="0"/>
              </a:rPr>
              <a:t>Premières chapes soudées (31 Janvier)</a:t>
            </a:r>
          </a:p>
          <a:p>
            <a:r>
              <a:rPr lang="fr-FR" sz="1800" b="0" dirty="0">
                <a:latin typeface="Raleway" panose="020B0503030101060003" pitchFamily="34" charset="0"/>
              </a:rPr>
              <a:t>Fin de la soudure (8 Mars)</a:t>
            </a:r>
          </a:p>
          <a:p>
            <a:r>
              <a:rPr lang="fr-FR" sz="1800" b="0" dirty="0">
                <a:latin typeface="Raleway" panose="020B0503030101060003" pitchFamily="34" charset="0"/>
              </a:rPr>
              <a:t>Châssis équipé peint livré sur palette (15/03/2019)</a:t>
            </a:r>
          </a:p>
          <a:p>
            <a:r>
              <a:rPr lang="fr-FR" sz="1800" b="0" dirty="0">
                <a:latin typeface="Raleway" panose="020B0503030101060003" pitchFamily="34" charset="0"/>
              </a:rPr>
              <a:t>Ensemble des pièces La </a:t>
            </a:r>
            <a:r>
              <a:rPr lang="fr-FR" sz="1800" b="0" dirty="0" err="1">
                <a:latin typeface="Raleway" panose="020B0503030101060003" pitchFamily="34" charset="0"/>
              </a:rPr>
              <a:t>Mache</a:t>
            </a:r>
            <a:r>
              <a:rPr lang="fr-FR" sz="1800" b="0" dirty="0">
                <a:latin typeface="Raleway" panose="020B0503030101060003" pitchFamily="34" charset="0"/>
              </a:rPr>
              <a:t> Productique terminées (Vendredi 22 Mars)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Introduction</a:t>
            </a:r>
          </a:p>
        </p:txBody>
      </p:sp>
    </p:spTree>
    <p:extLst>
      <p:ext uri="{BB962C8B-B14F-4D97-AF65-F5344CB8AC3E}">
        <p14:creationId xmlns:p14="http://schemas.microsoft.com/office/powerpoint/2010/main" val="279329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solidFill>
                  <a:schemeClr val="bg1">
                    <a:lumMod val="65000"/>
                  </a:schemeClr>
                </a:solidFill>
              </a:rPr>
              <a:t>Introduction</a:t>
            </a:r>
          </a:p>
          <a:p>
            <a:pPr marL="692150" indent="-514350">
              <a:buFont typeface="+mj-lt"/>
              <a:buAutoNum type="arabicPeriod"/>
            </a:pPr>
            <a:r>
              <a:rPr lang="fr-FR" dirty="0"/>
              <a:t>Bilan logistique</a:t>
            </a:r>
          </a:p>
          <a:p>
            <a:pPr marL="692150" indent="-514350">
              <a:buFont typeface="+mj-lt"/>
              <a:buAutoNum type="arabicPeriod"/>
            </a:pPr>
            <a:r>
              <a:rPr lang="fr-FR" dirty="0" err="1">
                <a:solidFill>
                  <a:schemeClr val="bg1">
                    <a:lumMod val="65000"/>
                  </a:schemeClr>
                </a:solidFill>
              </a:rPr>
              <a:t>PVs</a:t>
            </a:r>
            <a:r>
              <a:rPr lang="fr-FR" dirty="0">
                <a:solidFill>
                  <a:schemeClr val="bg1">
                    <a:lumMod val="65000"/>
                  </a:schemeClr>
                </a:solidFill>
              </a:rPr>
              <a:t> de vérification</a:t>
            </a:r>
          </a:p>
          <a:p>
            <a:pPr marL="692150" indent="-514350">
              <a:buFont typeface="+mj-lt"/>
              <a:buAutoNum type="arabicPeriod"/>
            </a:pPr>
            <a:r>
              <a:rPr lang="fr-FR" dirty="0">
                <a:solidFill>
                  <a:schemeClr val="bg1">
                    <a:lumMod val="65000"/>
                  </a:schemeClr>
                </a:solidFill>
              </a:rPr>
              <a:t>Stratégie d’intégration</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2397196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55859" y="79530"/>
            <a:ext cx="7772400" cy="1102519"/>
          </a:xfrm>
        </p:spPr>
        <p:txBody>
          <a:bodyPr/>
          <a:lstStyle/>
          <a:p>
            <a:pPr algn="ctr"/>
            <a:r>
              <a:rPr lang="fr-FR" dirty="0"/>
              <a:t>Bilan logistique</a:t>
            </a:r>
            <a:endParaRPr lang="fr-FR" dirty="0">
              <a:latin typeface="Century Gothic" panose="020B0502020202020204"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9</a:t>
            </a:fld>
            <a:endParaRPr lang="fr-FR" sz="1200" b="1" i="0" u="none" strike="noStrike" cap="none">
              <a:solidFill>
                <a:srgbClr val="FF0000"/>
              </a:solidFill>
              <a:latin typeface="Calibri"/>
              <a:ea typeface="Calibri"/>
              <a:cs typeface="Calibri"/>
              <a:sym typeface="Calibri"/>
            </a:endParaRPr>
          </a:p>
        </p:txBody>
      </p:sp>
      <p:grpSp>
        <p:nvGrpSpPr>
          <p:cNvPr id="9" name="Groupe 8">
            <a:extLst>
              <a:ext uri="{FF2B5EF4-FFF2-40B4-BE49-F238E27FC236}">
                <a16:creationId xmlns:a16="http://schemas.microsoft.com/office/drawing/2014/main" id="{8AFCAD37-C0AF-46D7-A33C-873B7C0F6965}"/>
              </a:ext>
            </a:extLst>
          </p:cNvPr>
          <p:cNvGrpSpPr/>
          <p:nvPr/>
        </p:nvGrpSpPr>
        <p:grpSpPr>
          <a:xfrm>
            <a:off x="1758461" y="1146880"/>
            <a:ext cx="5083420" cy="2976196"/>
            <a:chOff x="1116622" y="1274883"/>
            <a:chExt cx="5083420" cy="2976196"/>
          </a:xfrm>
        </p:grpSpPr>
        <p:pic>
          <p:nvPicPr>
            <p:cNvPr id="5" name="Image 4">
              <a:extLst>
                <a:ext uri="{FF2B5EF4-FFF2-40B4-BE49-F238E27FC236}">
                  <a16:creationId xmlns:a16="http://schemas.microsoft.com/office/drawing/2014/main" id="{E15D9D51-8B05-4B7E-8E97-2092A0B7159E}"/>
                </a:ext>
              </a:extLst>
            </p:cNvPr>
            <p:cNvPicPr>
              <a:picLocks noChangeAspect="1"/>
            </p:cNvPicPr>
            <p:nvPr/>
          </p:nvPicPr>
          <p:blipFill>
            <a:blip r:embed="rId2"/>
            <a:stretch>
              <a:fillRect/>
            </a:stretch>
          </p:blipFill>
          <p:spPr>
            <a:xfrm>
              <a:off x="1116622" y="1362806"/>
              <a:ext cx="3851031" cy="2888273"/>
            </a:xfrm>
            <a:prstGeom prst="rect">
              <a:avLst/>
            </a:prstGeom>
          </p:spPr>
        </p:pic>
        <p:pic>
          <p:nvPicPr>
            <p:cNvPr id="8" name="Image 7">
              <a:extLst>
                <a:ext uri="{FF2B5EF4-FFF2-40B4-BE49-F238E27FC236}">
                  <a16:creationId xmlns:a16="http://schemas.microsoft.com/office/drawing/2014/main" id="{25C473B7-3D28-4AD0-8ABE-E652B000B3C4}"/>
                </a:ext>
              </a:extLst>
            </p:cNvPr>
            <p:cNvPicPr>
              <a:picLocks noChangeAspect="1"/>
            </p:cNvPicPr>
            <p:nvPr/>
          </p:nvPicPr>
          <p:blipFill>
            <a:blip r:embed="rId3"/>
            <a:stretch>
              <a:fillRect/>
            </a:stretch>
          </p:blipFill>
          <p:spPr>
            <a:xfrm>
              <a:off x="2349011" y="1274883"/>
              <a:ext cx="3851031" cy="2888273"/>
            </a:xfrm>
            <a:prstGeom prst="rect">
              <a:avLst/>
            </a:prstGeom>
          </p:spPr>
        </p:pic>
      </p:grpSp>
      <p:sp>
        <p:nvSpPr>
          <p:cNvPr id="2" name="ZoneTexte 1">
            <a:extLst>
              <a:ext uri="{FF2B5EF4-FFF2-40B4-BE49-F238E27FC236}">
                <a16:creationId xmlns:a16="http://schemas.microsoft.com/office/drawing/2014/main" id="{F6A724BF-2981-4FBB-841E-30486E201090}"/>
              </a:ext>
            </a:extLst>
          </p:cNvPr>
          <p:cNvSpPr txBox="1"/>
          <p:nvPr/>
        </p:nvSpPr>
        <p:spPr>
          <a:xfrm>
            <a:off x="3565280" y="4267170"/>
            <a:ext cx="3415812" cy="523220"/>
          </a:xfrm>
          <a:prstGeom prst="rect">
            <a:avLst/>
          </a:prstGeom>
          <a:noFill/>
        </p:spPr>
        <p:txBody>
          <a:bodyPr wrap="square" rtlCol="0">
            <a:spAutoFit/>
          </a:bodyPr>
          <a:lstStyle/>
          <a:p>
            <a:r>
              <a:rPr lang="fr-FR" b="1" dirty="0">
                <a:latin typeface="Raleway" panose="020B0503030101060003" pitchFamily="34" charset="0"/>
              </a:rPr>
              <a:t>Ajout d’une étagère supplémentaire et zones colorées par département</a:t>
            </a:r>
          </a:p>
        </p:txBody>
      </p:sp>
    </p:spTree>
    <p:extLst>
      <p:ext uri="{BB962C8B-B14F-4D97-AF65-F5344CB8AC3E}">
        <p14:creationId xmlns:p14="http://schemas.microsoft.com/office/powerpoint/2010/main" val="2540785234"/>
      </p:ext>
    </p:extLst>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2212</TotalTime>
  <Words>1029</Words>
  <Application>Microsoft Office PowerPoint</Application>
  <PresentationFormat>Affichage à l'écran (16:9)</PresentationFormat>
  <Paragraphs>282</Paragraphs>
  <Slides>44</Slides>
  <Notes>1</Notes>
  <HiddenSlides>0</HiddenSlides>
  <MMClips>1</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44</vt:i4>
      </vt:variant>
    </vt:vector>
  </HeadingPairs>
  <TitlesOfParts>
    <vt:vector size="53" baseType="lpstr">
      <vt:lpstr>Century Gothic</vt:lpstr>
      <vt:lpstr>Arial</vt:lpstr>
      <vt:lpstr>Calibri Light</vt:lpstr>
      <vt:lpstr>Wingdings</vt:lpstr>
      <vt:lpstr>Calibri</vt:lpstr>
      <vt:lpstr>Corbel</vt:lpstr>
      <vt:lpstr>Raleway</vt:lpstr>
      <vt:lpstr>EPSAC_Template_Rev2</vt:lpstr>
      <vt:lpstr>Thème Office</vt:lpstr>
      <vt:lpstr>TOP Véhicule Optimus v1.0</vt:lpstr>
      <vt:lpstr>Table of contents</vt:lpstr>
      <vt:lpstr>Table of contents</vt:lpstr>
      <vt:lpstr>Présentation PowerPoint</vt:lpstr>
      <vt:lpstr>Présentation PowerPoint</vt:lpstr>
      <vt:lpstr>Présentation PowerPoint</vt:lpstr>
      <vt:lpstr>Introduction</vt:lpstr>
      <vt:lpstr>Table of contents</vt:lpstr>
      <vt:lpstr>Bilan logistique</vt:lpstr>
      <vt:lpstr>Bilan logistique</vt:lpstr>
      <vt:lpstr>Refroidissement</vt:lpstr>
      <vt:lpstr>Moteur</vt:lpstr>
      <vt:lpstr>Admission</vt:lpstr>
      <vt:lpstr>Pédalier</vt:lpstr>
      <vt:lpstr>Triangles</vt:lpstr>
      <vt:lpstr>Freinage</vt:lpstr>
      <vt:lpstr>Circuit de freinage</vt:lpstr>
      <vt:lpstr>Carrosserie</vt:lpstr>
      <vt:lpstr>Roue équipée</vt:lpstr>
      <vt:lpstr>Suspensions</vt:lpstr>
      <vt:lpstr>Barre anti roulis </vt:lpstr>
      <vt:lpstr>Transmission secondaire</vt:lpstr>
      <vt:lpstr>Electronique avant &amp; arrière</vt:lpstr>
      <vt:lpstr>Direction</vt:lpstr>
      <vt:lpstr>Table of contents</vt:lpstr>
      <vt:lpstr>Présentation des PVs de vérification</vt:lpstr>
      <vt:lpstr>Présentation des AMDEC de dérisquage</vt:lpstr>
      <vt:lpstr>Validation de la structure tubulaire</vt:lpstr>
      <vt:lpstr>Validation du tableau de bord (carte avant)</vt:lpstr>
      <vt:lpstr>Validation de la barre anti roulis</vt:lpstr>
      <vt:lpstr>Validation de systèmes</vt:lpstr>
      <vt:lpstr>Table of contents</vt:lpstr>
      <vt:lpstr>Département châssis équipé</vt:lpstr>
      <vt:lpstr>Département SEISM</vt:lpstr>
      <vt:lpstr>Département Motorisation instrumentée</vt:lpstr>
      <vt:lpstr>Statistiques</vt:lpstr>
      <vt:lpstr>Journal d’intégration</vt:lpstr>
      <vt:lpstr>Diagramme d’intégration prévisionnel</vt:lpstr>
      <vt:lpstr>Planning d’intégration prévisionnel</vt:lpstr>
      <vt:lpstr>Planning d’intégration prévisionnel</vt:lpstr>
      <vt:lpstr>Prochains Jalons :</vt:lpstr>
      <vt:lpstr>Conclusion</vt:lpstr>
      <vt:lpstr>Roll Out</vt:lpstr>
      <vt:lpstr>Merci d’être venu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Aurelien</dc:creator>
  <cp:lastModifiedBy>nicolas gameiro</cp:lastModifiedBy>
  <cp:revision>56</cp:revision>
  <cp:lastPrinted>2019-03-15T16:08:04Z</cp:lastPrinted>
  <dcterms:modified xsi:type="dcterms:W3CDTF">2019-03-15T20:58:07Z</dcterms:modified>
</cp:coreProperties>
</file>